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6"/>
  </p:notesMasterIdLst>
  <p:sldIdLst>
    <p:sldId id="291" r:id="rId2"/>
    <p:sldId id="267" r:id="rId3"/>
    <p:sldId id="543" r:id="rId4"/>
    <p:sldId id="452" r:id="rId5"/>
    <p:sldId id="544" r:id="rId6"/>
    <p:sldId id="489" r:id="rId7"/>
    <p:sldId id="533" r:id="rId8"/>
    <p:sldId id="490" r:id="rId9"/>
    <p:sldId id="511" r:id="rId10"/>
    <p:sldId id="534" r:id="rId11"/>
    <p:sldId id="501" r:id="rId12"/>
    <p:sldId id="493" r:id="rId13"/>
    <p:sldId id="545" r:id="rId14"/>
    <p:sldId id="491" r:id="rId15"/>
    <p:sldId id="546" r:id="rId16"/>
    <p:sldId id="547" r:id="rId17"/>
    <p:sldId id="548" r:id="rId18"/>
    <p:sldId id="549" r:id="rId19"/>
    <p:sldId id="492" r:id="rId20"/>
    <p:sldId id="494" r:id="rId21"/>
    <p:sldId id="498" r:id="rId22"/>
    <p:sldId id="496" r:id="rId23"/>
    <p:sldId id="499" r:id="rId24"/>
    <p:sldId id="495" r:id="rId25"/>
    <p:sldId id="500" r:id="rId26"/>
    <p:sldId id="497" r:id="rId27"/>
    <p:sldId id="503" r:id="rId28"/>
    <p:sldId id="502" r:id="rId29"/>
    <p:sldId id="504" r:id="rId30"/>
    <p:sldId id="505" r:id="rId31"/>
    <p:sldId id="506" r:id="rId32"/>
    <p:sldId id="512" r:id="rId33"/>
    <p:sldId id="513" r:id="rId34"/>
    <p:sldId id="514" r:id="rId35"/>
    <p:sldId id="515" r:id="rId36"/>
    <p:sldId id="507" r:id="rId37"/>
    <p:sldId id="508" r:id="rId38"/>
    <p:sldId id="509" r:id="rId39"/>
    <p:sldId id="510" r:id="rId40"/>
    <p:sldId id="516" r:id="rId41"/>
    <p:sldId id="524" r:id="rId42"/>
    <p:sldId id="535" r:id="rId43"/>
    <p:sldId id="517" r:id="rId44"/>
    <p:sldId id="519" r:id="rId45"/>
    <p:sldId id="518" r:id="rId46"/>
    <p:sldId id="520" r:id="rId47"/>
    <p:sldId id="521" r:id="rId48"/>
    <p:sldId id="523" r:id="rId49"/>
    <p:sldId id="525" r:id="rId50"/>
    <p:sldId id="522" r:id="rId51"/>
    <p:sldId id="538" r:id="rId52"/>
    <p:sldId id="528" r:id="rId53"/>
    <p:sldId id="537" r:id="rId54"/>
    <p:sldId id="526" r:id="rId55"/>
    <p:sldId id="527" r:id="rId56"/>
    <p:sldId id="529" r:id="rId57"/>
    <p:sldId id="530" r:id="rId58"/>
    <p:sldId id="531" r:id="rId59"/>
    <p:sldId id="532" r:id="rId60"/>
    <p:sldId id="539" r:id="rId61"/>
    <p:sldId id="541" r:id="rId62"/>
    <p:sldId id="540" r:id="rId63"/>
    <p:sldId id="542" r:id="rId64"/>
    <p:sldId id="266" r:id="rId6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iu Yuanxin" initials="LY" lastIdx="1" clrIdx="0">
    <p:extLst>
      <p:ext uri="{19B8F6BF-5375-455C-9EA6-DF929625EA0E}">
        <p15:presenceInfo xmlns:p15="http://schemas.microsoft.com/office/powerpoint/2012/main" userId="8bcc57f47db7692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0C4994"/>
    <a:srgbClr val="AE1324"/>
    <a:srgbClr val="A6A6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84" autoAdjust="0"/>
    <p:restoredTop sz="88145" autoAdjust="0"/>
  </p:normalViewPr>
  <p:slideViewPr>
    <p:cSldViewPr snapToGrid="0" showGuides="1">
      <p:cViewPr varScale="1">
        <p:scale>
          <a:sx n="145" d="100"/>
          <a:sy n="145" d="100"/>
        </p:scale>
        <p:origin x="540" y="10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commentAuthors" Target="commentAuthor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5BCEC9-DDE4-4B30-87D6-0017517D5E27}" type="datetimeFigureOut">
              <a:rPr lang="zh-CN" altLang="en-US" smtClean="0"/>
              <a:t>2021/4/7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D4487E-253C-4F2A-AD3B-D7DF4058A67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72758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819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/>
          </a:p>
        </p:txBody>
      </p:sp>
      <p:sp>
        <p:nvSpPr>
          <p:cNvPr id="819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 b="1">
                <a:solidFill>
                  <a:schemeClr val="tx1"/>
                </a:solidFill>
                <a:latin typeface="Arial" charset="0"/>
                <a:ea typeface="华文中宋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Arial" charset="0"/>
                <a:ea typeface="华文中宋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Arial" charset="0"/>
                <a:ea typeface="华文中宋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Arial" charset="0"/>
                <a:ea typeface="华文中宋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Arial" charset="0"/>
                <a:ea typeface="华文中宋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华文中宋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华文中宋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华文中宋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华文中宋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F000F6D-74D8-0C46-B428-4DE0EB034880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宋体" charset="0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宋体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793394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48652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Winning ticket</a:t>
            </a:r>
            <a:r>
              <a:rPr lang="zh-CN" altLang="en-US" dirty="0"/>
              <a:t>比</a:t>
            </a:r>
            <a:r>
              <a:rPr lang="en-US" altLang="zh-CN" dirty="0"/>
              <a:t>dense network</a:t>
            </a:r>
            <a:r>
              <a:rPr lang="zh-CN" altLang="en-US" dirty="0"/>
              <a:t>效果还要更好一些</a:t>
            </a:r>
            <a:endParaRPr lang="en-US" altLang="zh-CN" dirty="0"/>
          </a:p>
          <a:p>
            <a:r>
              <a:rPr lang="en-US" altLang="zh-CN" dirty="0"/>
              <a:t>Winning tickets is about both connections and weight values.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80795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Winning ticket</a:t>
            </a:r>
            <a:r>
              <a:rPr lang="zh-CN" altLang="en-US" dirty="0"/>
              <a:t>是否存在受训练策略的影响，</a:t>
            </a:r>
            <a:r>
              <a:rPr lang="en-US" altLang="zh-CN" dirty="0"/>
              <a:t>learning rate0.1</a:t>
            </a:r>
            <a:r>
              <a:rPr lang="zh-CN" altLang="en-US" dirty="0"/>
              <a:t>时不存在。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46386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09740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58721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44889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75825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75945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797893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95695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638074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用的是结构化剪枝，去除整个</a:t>
            </a:r>
            <a:r>
              <a:rPr lang="en-US" altLang="zh-CN" dirty="0"/>
              <a:t>channel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751301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567386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50%sparsity</a:t>
            </a:r>
            <a:r>
              <a:rPr lang="zh-CN" altLang="en-US" dirty="0"/>
              <a:t>的</a:t>
            </a:r>
            <a:r>
              <a:rPr lang="en-US" altLang="zh-CN" dirty="0"/>
              <a:t>EB</a:t>
            </a:r>
            <a:r>
              <a:rPr lang="zh-CN" altLang="en-US" dirty="0"/>
              <a:t>一般可以和原始模型相当</a:t>
            </a:r>
            <a:endParaRPr lang="en-US" altLang="zh-CN" dirty="0"/>
          </a:p>
          <a:p>
            <a:r>
              <a:rPr lang="en-US" altLang="zh-CN" dirty="0"/>
              <a:t>EB</a:t>
            </a:r>
            <a:r>
              <a:rPr lang="zh-CN" altLang="en-US" dirty="0"/>
              <a:t>比</a:t>
            </a:r>
            <a:r>
              <a:rPr lang="en-US" altLang="zh-CN" dirty="0"/>
              <a:t>rewind to 0</a:t>
            </a:r>
            <a:r>
              <a:rPr lang="zh-CN" altLang="en-US" dirty="0"/>
              <a:t>的</a:t>
            </a:r>
            <a:r>
              <a:rPr lang="en-US" altLang="zh-CN" dirty="0"/>
              <a:t>WT</a:t>
            </a:r>
            <a:r>
              <a:rPr lang="zh-CN" altLang="en-US" dirty="0"/>
              <a:t>好，也比传统</a:t>
            </a:r>
            <a:r>
              <a:rPr lang="en-US" altLang="zh-CN" dirty="0"/>
              <a:t>Pruning</a:t>
            </a:r>
            <a:r>
              <a:rPr lang="zh-CN" altLang="en-US" dirty="0"/>
              <a:t>好（没有</a:t>
            </a:r>
            <a:r>
              <a:rPr lang="en-US" altLang="zh-CN" dirty="0"/>
              <a:t>rewind</a:t>
            </a:r>
            <a:r>
              <a:rPr lang="zh-CN" altLang="en-US" dirty="0"/>
              <a:t>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577083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用</a:t>
            </a:r>
            <a:r>
              <a:rPr lang="en-US" altLang="zh-CN" dirty="0"/>
              <a:t>BN</a:t>
            </a:r>
            <a:r>
              <a:rPr lang="zh-CN" altLang="en-US" dirty="0"/>
              <a:t>中对每个</a:t>
            </a:r>
            <a:r>
              <a:rPr lang="en-US" altLang="zh-CN" dirty="0"/>
              <a:t>channel</a:t>
            </a:r>
            <a:r>
              <a:rPr lang="zh-CN" altLang="en-US" dirty="0"/>
              <a:t>的</a:t>
            </a:r>
            <a:r>
              <a:rPr lang="en-US" altLang="zh-CN" dirty="0"/>
              <a:t>scaling factor</a:t>
            </a:r>
            <a:r>
              <a:rPr lang="zh-CN" altLang="en-US" dirty="0"/>
              <a:t>来决定</a:t>
            </a:r>
            <a:r>
              <a:rPr lang="en-US" altLang="zh-CN" dirty="0"/>
              <a:t>channel</a:t>
            </a:r>
            <a:r>
              <a:rPr lang="zh-CN" altLang="en-US" dirty="0"/>
              <a:t>重要性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043378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Hamming distance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883285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Hamming distance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866700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268936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258950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213252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51207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905617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629503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r>
              <a:rPr lang="zh-CN" altLang="en-US" dirty="0"/>
              <a:t>、</a:t>
            </a:r>
            <a:r>
              <a:rPr lang="en-US" altLang="zh-CN" dirty="0"/>
              <a:t>source</a:t>
            </a:r>
            <a:r>
              <a:rPr lang="zh-CN" altLang="en-US" dirty="0"/>
              <a:t>为</a:t>
            </a:r>
            <a:r>
              <a:rPr lang="en-US" altLang="zh-CN" dirty="0"/>
              <a:t>ImageNet</a:t>
            </a:r>
            <a:r>
              <a:rPr lang="zh-CN" altLang="en-US" dirty="0"/>
              <a:t>这样的大数据集时，</a:t>
            </a:r>
            <a:r>
              <a:rPr lang="en-US" altLang="zh-CN" dirty="0"/>
              <a:t>WT</a:t>
            </a:r>
            <a:r>
              <a:rPr lang="zh-CN" altLang="en-US" dirty="0"/>
              <a:t>可以迁移到其他数据集。</a:t>
            </a:r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、取得和</a:t>
            </a:r>
            <a:r>
              <a:rPr lang="en-US" altLang="zh-CN" dirty="0"/>
              <a:t>target dataset</a:t>
            </a:r>
            <a:r>
              <a:rPr lang="zh-CN" altLang="en-US" dirty="0"/>
              <a:t>上找到的</a:t>
            </a:r>
            <a:r>
              <a:rPr lang="en-US" altLang="zh-CN" dirty="0"/>
              <a:t>WT</a:t>
            </a:r>
            <a:r>
              <a:rPr lang="zh-CN" altLang="en-US" dirty="0"/>
              <a:t>差不多的效果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621991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414913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810049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不同任务之间</a:t>
            </a:r>
            <a:r>
              <a:rPr lang="en-US" altLang="zh-CN" dirty="0"/>
              <a:t>transfer</a:t>
            </a:r>
            <a:r>
              <a:rPr lang="zh-CN" altLang="en-US" dirty="0"/>
              <a:t>需要考虑</a:t>
            </a:r>
            <a:r>
              <a:rPr lang="en-US" altLang="zh-CN" dirty="0"/>
              <a:t>task type</a:t>
            </a:r>
            <a:r>
              <a:rPr lang="zh-CN" altLang="en-US" dirty="0"/>
              <a:t>和</a:t>
            </a:r>
            <a:r>
              <a:rPr lang="en-US" altLang="zh-CN" dirty="0"/>
              <a:t>data domain</a:t>
            </a:r>
            <a:r>
              <a:rPr lang="zh-CN" altLang="en-US" dirty="0"/>
              <a:t>的影响，而</a:t>
            </a:r>
            <a:r>
              <a:rPr lang="en-US" altLang="zh-CN" dirty="0"/>
              <a:t>PTM</a:t>
            </a:r>
            <a:r>
              <a:rPr lang="zh-CN" altLang="en-US" dirty="0"/>
              <a:t>不需要做这些选择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455840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635799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001351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852738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PTM</a:t>
            </a:r>
            <a:r>
              <a:rPr lang="zh-CN" altLang="en-US" dirty="0"/>
              <a:t>和下游任务</a:t>
            </a:r>
            <a:r>
              <a:rPr lang="en-US" altLang="zh-CN" dirty="0"/>
              <a:t>different in both task and domain</a:t>
            </a:r>
          </a:p>
          <a:p>
            <a:r>
              <a:rPr lang="en-US" altLang="zh-CN" dirty="0"/>
              <a:t>Obtain positive results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61907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01102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Similar number of iteration</a:t>
            </a:r>
            <a:r>
              <a:rPr lang="zh-CN" altLang="en-US" dirty="0"/>
              <a:t>强调的是收敛速度，不是实际的训练速度。</a:t>
            </a:r>
            <a:endParaRPr lang="en-US" altLang="zh-CN" dirty="0"/>
          </a:p>
          <a:p>
            <a:r>
              <a:rPr lang="zh-CN" altLang="en-US" dirty="0"/>
              <a:t>即使</a:t>
            </a:r>
            <a:r>
              <a:rPr lang="en-US" altLang="zh-CN" dirty="0"/>
              <a:t>unstructured Subnetwork</a:t>
            </a:r>
            <a:r>
              <a:rPr lang="zh-CN" altLang="en-US" dirty="0"/>
              <a:t>经过一些方法处理后，也能实现训练加速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765361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836776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Iterative pruning</a:t>
            </a:r>
            <a:r>
              <a:rPr lang="zh-CN" altLang="en-US" dirty="0"/>
              <a:t>每一轮训练</a:t>
            </a:r>
            <a:r>
              <a:rPr lang="en-US" altLang="zh-CN" dirty="0"/>
              <a:t>/Pruning</a:t>
            </a:r>
            <a:r>
              <a:rPr lang="zh-CN" altLang="en-US" dirty="0"/>
              <a:t>的训练超参数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504736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790709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718142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WT</a:t>
            </a:r>
            <a:r>
              <a:rPr lang="zh-CN" altLang="en-US" dirty="0"/>
              <a:t>和</a:t>
            </a:r>
            <a:r>
              <a:rPr lang="en-US" altLang="zh-CN" dirty="0"/>
              <a:t>Full network</a:t>
            </a:r>
            <a:r>
              <a:rPr lang="zh-CN" altLang="en-US" dirty="0"/>
              <a:t>的效果差在一个</a:t>
            </a:r>
            <a:r>
              <a:rPr lang="en-US" altLang="zh-CN" dirty="0"/>
              <a:t>standard deviation</a:t>
            </a:r>
            <a:r>
              <a:rPr lang="zh-CN" altLang="en-US" dirty="0"/>
              <a:t>内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31827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所有类型的</a:t>
            </a:r>
            <a:r>
              <a:rPr lang="en-US" altLang="zh-CN" dirty="0"/>
              <a:t>random ticket</a:t>
            </a:r>
            <a:r>
              <a:rPr lang="zh-CN" altLang="en-US" dirty="0"/>
              <a:t>都远不如</a:t>
            </a:r>
            <a:r>
              <a:rPr lang="en-US" altLang="zh-CN" dirty="0"/>
              <a:t>WT</a:t>
            </a:r>
            <a:r>
              <a:rPr lang="zh-CN" altLang="en-US" dirty="0"/>
              <a:t>，说明达到了</a:t>
            </a:r>
            <a:r>
              <a:rPr lang="en-US" altLang="zh-CN" dirty="0"/>
              <a:t>Nontrivial sparsity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194493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黑框代表</a:t>
            </a:r>
            <a:r>
              <a:rPr lang="en-US" altLang="zh-CN" dirty="0"/>
              <a:t>winning tickets (</a:t>
            </a:r>
            <a:r>
              <a:rPr lang="zh-CN" altLang="en-US" dirty="0"/>
              <a:t>和</a:t>
            </a:r>
            <a:r>
              <a:rPr lang="en-US" altLang="zh-CN" dirty="0"/>
              <a:t>dense network</a:t>
            </a:r>
            <a:r>
              <a:rPr lang="zh-CN" altLang="en-US" dirty="0"/>
              <a:t>效果在一个标准差以内</a:t>
            </a:r>
            <a:r>
              <a:rPr lang="en-US" altLang="zh-CN" dirty="0"/>
              <a:t>)</a:t>
            </a:r>
          </a:p>
          <a:p>
            <a:r>
              <a:rPr lang="zh-CN" altLang="en-US" dirty="0"/>
              <a:t>下游任务之间迁移效果不好，</a:t>
            </a:r>
            <a:r>
              <a:rPr lang="en-US" altLang="zh-CN" dirty="0"/>
              <a:t>MLM</a:t>
            </a:r>
            <a:r>
              <a:rPr lang="zh-CN" altLang="en-US" dirty="0"/>
              <a:t>迁移效果不错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835271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直接</a:t>
            </a:r>
            <a:r>
              <a:rPr lang="en-US" altLang="zh-CN" dirty="0"/>
              <a:t>Pruning /</a:t>
            </a:r>
            <a:r>
              <a:rPr lang="en-US" altLang="zh-CN" dirty="0" err="1"/>
              <a:t>sita</a:t>
            </a:r>
            <a:r>
              <a:rPr lang="en-US" altLang="zh-CN" dirty="0"/>
              <a:t>_{0}</a:t>
            </a:r>
            <a:r>
              <a:rPr lang="zh-CN" altLang="en-US" dirty="0"/>
              <a:t>也比下游任务之间迁移的最好结果好，说明将</a:t>
            </a:r>
            <a:r>
              <a:rPr lang="en-US" altLang="zh-CN" dirty="0"/>
              <a:t>Pre-training</a:t>
            </a:r>
            <a:r>
              <a:rPr lang="zh-CN" altLang="en-US" dirty="0"/>
              <a:t>作为</a:t>
            </a:r>
            <a:r>
              <a:rPr lang="en-US" altLang="zh-CN" dirty="0"/>
              <a:t>source task</a:t>
            </a:r>
            <a:r>
              <a:rPr lang="zh-CN" altLang="en-US" dirty="0"/>
              <a:t>比下游任务更加方便且有效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064718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337520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08293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662434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037209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直觉上不同任务需要的特征还是有区别</a:t>
            </a:r>
            <a:endParaRPr lang="en-US" altLang="zh-CN" dirty="0"/>
          </a:p>
          <a:p>
            <a:r>
              <a:rPr lang="zh-CN" altLang="en-US" dirty="0"/>
              <a:t>虽然前文（</a:t>
            </a:r>
            <a:r>
              <a:rPr lang="en-US" altLang="zh-CN" dirty="0"/>
              <a:t>IMP</a:t>
            </a:r>
            <a:r>
              <a:rPr lang="zh-CN" altLang="en-US" dirty="0"/>
              <a:t>）</a:t>
            </a:r>
            <a:r>
              <a:rPr lang="en-US" altLang="zh-CN" dirty="0"/>
              <a:t>MLM</a:t>
            </a:r>
            <a:r>
              <a:rPr lang="zh-CN" altLang="en-US" dirty="0"/>
              <a:t>已经在所有下游任务上超过了</a:t>
            </a:r>
            <a:r>
              <a:rPr lang="en-US" altLang="zh-CN" dirty="0"/>
              <a:t>task-specific WT</a:t>
            </a:r>
            <a:r>
              <a:rPr lang="zh-CN" altLang="en-US" dirty="0"/>
              <a:t>，但是只是</a:t>
            </a:r>
            <a:r>
              <a:rPr lang="en-US" altLang="zh-CN" dirty="0"/>
              <a:t>iterative pruning</a:t>
            </a:r>
            <a:r>
              <a:rPr lang="zh-CN" altLang="en-US" dirty="0"/>
              <a:t>。如果更加有效地利用任务信息，可以找出更准确的</a:t>
            </a:r>
            <a:r>
              <a:rPr lang="en-US" altLang="zh-CN" dirty="0"/>
              <a:t>Task-specific WT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282048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404739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770417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  <a:t>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093511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  <a:t>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235913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  <a:t>56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501459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  <a:t>57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791482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HISP</a:t>
            </a:r>
            <a:r>
              <a:rPr lang="zh-CN" altLang="en-US" dirty="0"/>
              <a:t>基于一阶 </a:t>
            </a:r>
            <a:r>
              <a:rPr lang="en-US" altLang="zh-CN" dirty="0"/>
              <a:t>Taylor </a:t>
            </a:r>
            <a:r>
              <a:rPr lang="zh-CN" altLang="en-US" dirty="0"/>
              <a:t>展开，</a:t>
            </a:r>
            <a:r>
              <a:rPr lang="en-US" altLang="zh-CN" dirty="0"/>
              <a:t>prune after fine-tuning</a:t>
            </a:r>
          </a:p>
          <a:p>
            <a:r>
              <a:rPr lang="en-US" altLang="zh-CN" dirty="0"/>
              <a:t>L0</a:t>
            </a:r>
            <a:r>
              <a:rPr lang="zh-CN" altLang="en-US" dirty="0"/>
              <a:t>用一个</a:t>
            </a:r>
            <a:r>
              <a:rPr lang="en-US" altLang="zh-CN" dirty="0"/>
              <a:t>gate</a:t>
            </a:r>
            <a:r>
              <a:rPr lang="zh-CN" altLang="en-US" dirty="0"/>
              <a:t>控制模型输出，并加上</a:t>
            </a:r>
            <a:r>
              <a:rPr lang="en-US" altLang="zh-CN" dirty="0"/>
              <a:t>L0</a:t>
            </a:r>
            <a:r>
              <a:rPr lang="zh-CN" altLang="en-US" dirty="0"/>
              <a:t>正则化</a:t>
            </a:r>
            <a:endParaRPr lang="en-US" altLang="zh-CN" dirty="0"/>
          </a:p>
          <a:p>
            <a:r>
              <a:rPr lang="zh-CN" altLang="en-US" dirty="0"/>
              <a:t>全部结果都是去除</a:t>
            </a:r>
            <a:r>
              <a:rPr lang="en-US" altLang="zh-CN" dirty="0"/>
              <a:t>50% attention heads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  <a:t>58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171906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  <a:t>59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68927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用</a:t>
            </a:r>
            <a:r>
              <a:rPr lang="en-US" altLang="zh-CN" dirty="0"/>
              <a:t>Iterative pruning</a:t>
            </a:r>
            <a:r>
              <a:rPr lang="zh-CN" altLang="en-US" dirty="0"/>
              <a:t>，只是为了证明</a:t>
            </a:r>
            <a:r>
              <a:rPr lang="en-US" altLang="zh-CN" dirty="0"/>
              <a:t>WT</a:t>
            </a:r>
            <a:r>
              <a:rPr lang="zh-CN" altLang="en-US" dirty="0"/>
              <a:t>的存在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704908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LT</a:t>
            </a:r>
            <a:r>
              <a:rPr lang="zh-CN" altLang="en-US" dirty="0"/>
              <a:t>和</a:t>
            </a:r>
            <a:r>
              <a:rPr lang="en-US" altLang="zh-CN" dirty="0"/>
              <a:t>Task-adaptive WT</a:t>
            </a:r>
            <a:r>
              <a:rPr lang="zh-CN" altLang="en-US"/>
              <a:t>的思想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  <a:t>60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7740270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  <a:t>61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524141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  <a:t>62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26324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  <a:t>63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654830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  <a:t>64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48261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91578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49160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判断一个找</a:t>
            </a:r>
            <a:r>
              <a:rPr lang="en-US" altLang="zh-CN" dirty="0"/>
              <a:t>WT</a:t>
            </a:r>
            <a:r>
              <a:rPr lang="zh-CN" altLang="en-US" dirty="0"/>
              <a:t>算法的效果，可以看它是否能达到</a:t>
            </a:r>
            <a:r>
              <a:rPr lang="en-US" altLang="zh-CN" dirty="0"/>
              <a:t>nontrivial sparsity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44797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32C326A-3541-E547-8C03-5779D23648EF}" type="datetimeFigureOut">
              <a:rPr kumimoji="0" lang="zh-CN" alt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charset="0"/>
                <a:ea typeface="华文中宋" charset="0"/>
                <a:cs typeface="+mn-cs"/>
              </a:rPr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2021/4/7</a:t>
            </a:fld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charset="0"/>
              <a:ea typeface="华文中宋" charset="0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charset="0"/>
              <a:ea typeface="华文中宋" charset="0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3597BDB-C194-6F4E-8639-1B954A600FDB}" type="slidenum">
              <a:rPr kumimoji="0" lang="zh-CN" alt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charset="0"/>
                <a:ea typeface="华文中宋" charset="0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200" b="1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charset="0"/>
              <a:ea typeface="华文中宋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067940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40768"/>
            <a:ext cx="10515600" cy="5061482"/>
          </a:xfrm>
        </p:spPr>
        <p:txBody>
          <a:bodyPr/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r>
              <a:rPr lang="en-US" altLang="zh-CN" dirty="0"/>
              <a:t>·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7777B4F-0286-DE44-939A-59B26D3141B7}" type="datetimeFigureOut">
              <a:rPr kumimoji="0" lang="zh-CN" alt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charset="0"/>
                <a:ea typeface="华文中宋" charset="0"/>
                <a:cs typeface="+mn-cs"/>
              </a:rPr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2021/4/7</a:t>
            </a:fld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charset="0"/>
              <a:ea typeface="华文中宋" charset="0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charset="0"/>
              <a:ea typeface="华文中宋" charset="0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ADB0674-9F2F-9048-8F8C-240B2AE1FAC2}" type="slidenum">
              <a:rPr kumimoji="0" lang="zh-CN" alt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charset="0"/>
                <a:ea typeface="华文中宋" charset="0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200" b="1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charset="0"/>
              <a:ea typeface="华文中宋" charset="0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5009" y="0"/>
            <a:ext cx="10538791" cy="1021543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4000" b="1"/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grpSp>
        <p:nvGrpSpPr>
          <p:cNvPr id="16" name="组合 15"/>
          <p:cNvGrpSpPr/>
          <p:nvPr userDrawn="1"/>
        </p:nvGrpSpPr>
        <p:grpSpPr>
          <a:xfrm>
            <a:off x="815009" y="1021543"/>
            <a:ext cx="10538791" cy="0"/>
            <a:chOff x="815009" y="1021543"/>
            <a:chExt cx="10538791" cy="0"/>
          </a:xfrm>
        </p:grpSpPr>
        <p:cxnSp>
          <p:nvCxnSpPr>
            <p:cNvPr id="8" name="直接连接符 7"/>
            <p:cNvCxnSpPr/>
            <p:nvPr userDrawn="1"/>
          </p:nvCxnSpPr>
          <p:spPr>
            <a:xfrm>
              <a:off x="815009" y="1021543"/>
              <a:ext cx="713715" cy="0"/>
            </a:xfrm>
            <a:prstGeom prst="line">
              <a:avLst/>
            </a:prstGeom>
            <a:ln w="44450">
              <a:solidFill>
                <a:srgbClr val="AE132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 userDrawn="1"/>
          </p:nvCxnSpPr>
          <p:spPr>
            <a:xfrm>
              <a:off x="1683945" y="1021543"/>
              <a:ext cx="9669855" cy="0"/>
            </a:xfrm>
            <a:prstGeom prst="line">
              <a:avLst/>
            </a:prstGeom>
            <a:ln w="444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" name="图片 9" descr="横版组合——透明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10600" y="6073474"/>
            <a:ext cx="3086577" cy="6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41548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7F89CA9-0F6A-E745-B1B5-0B3A7BE5D970}" type="datetimeFigureOut">
              <a:rPr kumimoji="0" lang="zh-CN" alt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charset="0"/>
                <a:ea typeface="华文中宋" charset="0"/>
                <a:cs typeface="+mn-cs"/>
              </a:rPr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2021/4/7</a:t>
            </a:fld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charset="0"/>
              <a:ea typeface="华文中宋" charset="0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charset="0"/>
              <a:ea typeface="华文中宋" charset="0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B721F5A-A6F2-4C4E-BFC8-8F7E8C0B0E84}" type="slidenum">
              <a:rPr kumimoji="0" lang="zh-CN" alt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charset="0"/>
                <a:ea typeface="华文中宋" charset="0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200" b="1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charset="0"/>
              <a:ea typeface="华文中宋" charset="0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5009" y="0"/>
            <a:ext cx="10515600" cy="1021543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lnSpc>
                <a:spcPct val="100000"/>
              </a:lnSpc>
              <a:defRPr lang="en-US" sz="4000" b="1" dirty="0"/>
            </a:lvl1pPr>
          </a:lstStyle>
          <a:p>
            <a:pPr lvl="0"/>
            <a:r>
              <a:rPr lang="zh-CN" altLang="en-US" dirty="0"/>
              <a:t>单击此处编辑母版标题样式</a:t>
            </a:r>
            <a:endParaRPr lang="en-US" dirty="0"/>
          </a:p>
        </p:txBody>
      </p:sp>
      <p:grpSp>
        <p:nvGrpSpPr>
          <p:cNvPr id="6" name="组合 5"/>
          <p:cNvGrpSpPr/>
          <p:nvPr userDrawn="1"/>
        </p:nvGrpSpPr>
        <p:grpSpPr>
          <a:xfrm>
            <a:off x="815009" y="1021543"/>
            <a:ext cx="10538791" cy="0"/>
            <a:chOff x="815009" y="1021543"/>
            <a:chExt cx="10538791" cy="0"/>
          </a:xfrm>
        </p:grpSpPr>
        <p:cxnSp>
          <p:nvCxnSpPr>
            <p:cNvPr id="7" name="直接连接符 6"/>
            <p:cNvCxnSpPr/>
            <p:nvPr userDrawn="1"/>
          </p:nvCxnSpPr>
          <p:spPr>
            <a:xfrm>
              <a:off x="815009" y="1021543"/>
              <a:ext cx="713715" cy="0"/>
            </a:xfrm>
            <a:prstGeom prst="line">
              <a:avLst/>
            </a:prstGeom>
            <a:ln w="44450">
              <a:solidFill>
                <a:srgbClr val="AE132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/>
            <p:cNvCxnSpPr/>
            <p:nvPr userDrawn="1"/>
          </p:nvCxnSpPr>
          <p:spPr>
            <a:xfrm>
              <a:off x="1683945" y="1021543"/>
              <a:ext cx="9669855" cy="0"/>
            </a:xfrm>
            <a:prstGeom prst="line">
              <a:avLst/>
            </a:prstGeom>
            <a:ln w="444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图片 8" descr="横版组合——透明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10600" y="6073474"/>
            <a:ext cx="3086577" cy="6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10600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0E72066-6174-6145-AA6B-3DE5C9EA0DC8}" type="datetimeFigureOut">
              <a:rPr kumimoji="0" lang="zh-CN" alt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charset="0"/>
                <a:ea typeface="华文中宋" charset="0"/>
                <a:cs typeface="+mn-cs"/>
              </a:rPr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2021/4/7</a:t>
            </a:fld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charset="0"/>
              <a:ea typeface="华文中宋" charset="0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charset="0"/>
              <a:ea typeface="华文中宋" charset="0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D0C70D4-B8A7-1C47-A003-56128FA9BF31}" type="slidenum">
              <a:rPr kumimoji="0" lang="zh-CN" alt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charset="0"/>
                <a:ea typeface="华文中宋" charset="0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200" b="1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charset="0"/>
              <a:ea typeface="华文中宋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69725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ST1"/>
          <p:cNvSpPr>
            <a:spLocks noGrp="1"/>
          </p:cNvSpPr>
          <p:nvPr>
            <p:ph type="title"/>
          </p:nvPr>
        </p:nvSpPr>
        <p:spPr>
          <a:xfrm>
            <a:off x="2098675" y="2108200"/>
            <a:ext cx="7994651" cy="1235075"/>
          </a:xfrm>
        </p:spPr>
        <p:txBody>
          <a:bodyPr anchor="b">
            <a:normAutofit/>
          </a:bodyPr>
          <a:lstStyle>
            <a:lvl1pPr algn="ctr">
              <a:defRPr sz="3600">
                <a:solidFill>
                  <a:schemeClr val="accent1">
                    <a:lumMod val="75000"/>
                  </a:schemeClr>
                </a:solidFill>
                <a:effectLst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KSO_FD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41EA215-7A23-544C-A92E-4577682AAD9A}" type="datetimeFigureOut">
              <a: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charset="0"/>
                <a:ea typeface="华文中宋" charset="0"/>
                <a:cs typeface="+mn-cs"/>
              </a:rPr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2021/4/7</a:t>
            </a:fld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charset="0"/>
              <a:ea typeface="华文中宋" charset="0"/>
              <a:cs typeface="+mn-cs"/>
            </a:endParaRPr>
          </a:p>
        </p:txBody>
      </p:sp>
      <p:sp>
        <p:nvSpPr>
          <p:cNvPr id="4" name="KSO_FT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charset="0"/>
              <a:ea typeface="华文中宋" charset="0"/>
              <a:cs typeface="+mn-cs"/>
            </a:endParaRPr>
          </a:p>
        </p:txBody>
      </p:sp>
      <p:sp>
        <p:nvSpPr>
          <p:cNvPr id="5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50E2911-4B38-3847-BB6A-657490750D80}" type="slidenum">
              <a: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charset="0"/>
                <a:ea typeface="华文中宋" charset="0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200" b="1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charset="0"/>
              <a:ea typeface="华文中宋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62364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A7C40F-0D87-4C47-A7B0-B93EF7B2BEDD}" type="datetimeFigureOut">
              <a:rPr lang="zh-CN" altLang="en-US" smtClean="0"/>
              <a:t>2021/4/7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942B8-D311-4E7D-8579-3E51C69EB10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56741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A7C40F-0D87-4C47-A7B0-B93EF7B2BEDD}" type="datetimeFigureOut">
              <a:rPr lang="zh-CN" altLang="en-US" smtClean="0"/>
              <a:t>2021/4/7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942B8-D311-4E7D-8579-3E51C69EB10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95759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3C5E0C2-28B8-CE44-9D60-588CFEE87B31}" type="datetimeFigureOut">
              <a:rPr kumimoji="0" lang="zh-CN" alt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charset="0"/>
                <a:ea typeface="华文中宋" charset="0"/>
                <a:cs typeface="+mn-cs"/>
              </a:rPr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2021/4/7</a:t>
            </a:fld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charset="0"/>
              <a:ea typeface="华文中宋" charset="0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charset="0"/>
              <a:ea typeface="华文中宋" charset="0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1093995-55F8-9440-9010-524D68AC1856}" type="slidenum">
              <a:rPr kumimoji="0" lang="zh-CN" alt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charset="0"/>
                <a:ea typeface="华文中宋" charset="0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200" b="1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charset="0"/>
              <a:ea typeface="华文中宋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755121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75" r:id="rId6"/>
    <p:sldLayoutId id="2147483677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12" Type="http://schemas.openxmlformats.org/officeDocument/2006/relationships/image" Target="../media/image480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11" Type="http://schemas.openxmlformats.org/officeDocument/2006/relationships/image" Target="../media/image49.png"/><Relationship Id="rId5" Type="http://schemas.openxmlformats.org/officeDocument/2006/relationships/image" Target="../media/image44.png"/><Relationship Id="rId10" Type="http://schemas.openxmlformats.org/officeDocument/2006/relationships/image" Target="../media/image460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 cstate="hq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0" y="1844168"/>
            <a:ext cx="12192000" cy="433547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50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933085"/>
            <a:ext cx="9144000" cy="1992963"/>
          </a:xfrm>
        </p:spPr>
        <p:txBody>
          <a:bodyPr>
            <a:normAutofit/>
          </a:bodyPr>
          <a:lstStyle/>
          <a:p>
            <a:r>
              <a:rPr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Lottery Ticket Hypothesis</a:t>
            </a:r>
            <a:endParaRPr lang="zh-CN" altLang="en-US" sz="1800" b="1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447160" y="4150159"/>
            <a:ext cx="9144000" cy="452578"/>
          </a:xfrm>
        </p:spPr>
        <p:txBody>
          <a:bodyPr>
            <a:noAutofit/>
          </a:bodyPr>
          <a:lstStyle/>
          <a:p>
            <a:r>
              <a:rPr lang="zh-CN" altLang="en-US" sz="2000" dirty="0"/>
              <a:t>汇报人：刘源鑫</a:t>
            </a:r>
          </a:p>
        </p:txBody>
      </p:sp>
      <p:pic>
        <p:nvPicPr>
          <p:cNvPr id="6" name="图片 5" descr="横版组合——透明.pn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23853" y="698565"/>
            <a:ext cx="5144295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副标题 2">
            <a:extLst>
              <a:ext uri="{FF2B5EF4-FFF2-40B4-BE49-F238E27FC236}">
                <a16:creationId xmlns:a16="http://schemas.microsoft.com/office/drawing/2014/main" id="{B47DF625-3188-482C-8C16-EBA97392A045}"/>
              </a:ext>
            </a:extLst>
          </p:cNvPr>
          <p:cNvSpPr txBox="1">
            <a:spLocks/>
          </p:cNvSpPr>
          <p:nvPr/>
        </p:nvSpPr>
        <p:spPr>
          <a:xfrm>
            <a:off x="8668147" y="5727069"/>
            <a:ext cx="3898913" cy="45257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dirty="0"/>
              <a:t>2021.4.7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626948683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5662" y="-41136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Lottery Ticket Hypothesis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257102" y="857020"/>
            <a:ext cx="904186" cy="2516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264831" y="857020"/>
            <a:ext cx="5307052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7" name="流程图: 接点 16">
            <a:extLst>
              <a:ext uri="{FF2B5EF4-FFF2-40B4-BE49-F238E27FC236}">
                <a16:creationId xmlns:a16="http://schemas.microsoft.com/office/drawing/2014/main" id="{B242621F-2622-44FA-9DFB-D5137BB933E1}"/>
              </a:ext>
            </a:extLst>
          </p:cNvPr>
          <p:cNvSpPr/>
          <p:nvPr/>
        </p:nvSpPr>
        <p:spPr>
          <a:xfrm>
            <a:off x="4050160" y="4014327"/>
            <a:ext cx="364062" cy="335719"/>
          </a:xfrm>
          <a:prstGeom prst="flowChartConnector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流程图: 接点 17">
            <a:extLst>
              <a:ext uri="{FF2B5EF4-FFF2-40B4-BE49-F238E27FC236}">
                <a16:creationId xmlns:a16="http://schemas.microsoft.com/office/drawing/2014/main" id="{3D124110-E858-4FC1-9DA4-8121765D45D9}"/>
              </a:ext>
            </a:extLst>
          </p:cNvPr>
          <p:cNvSpPr/>
          <p:nvPr/>
        </p:nvSpPr>
        <p:spPr>
          <a:xfrm>
            <a:off x="4675337" y="4008638"/>
            <a:ext cx="364062" cy="335719"/>
          </a:xfrm>
          <a:prstGeom prst="flowChartConnector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流程图: 接点 18">
            <a:extLst>
              <a:ext uri="{FF2B5EF4-FFF2-40B4-BE49-F238E27FC236}">
                <a16:creationId xmlns:a16="http://schemas.microsoft.com/office/drawing/2014/main" id="{D9D67F77-3C14-4CCA-BCB0-9BCC7DBBDED2}"/>
              </a:ext>
            </a:extLst>
          </p:cNvPr>
          <p:cNvSpPr/>
          <p:nvPr/>
        </p:nvSpPr>
        <p:spPr>
          <a:xfrm>
            <a:off x="5287952" y="4010878"/>
            <a:ext cx="364062" cy="335719"/>
          </a:xfrm>
          <a:prstGeom prst="flowChartConnector">
            <a:avLst/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流程图: 接点 19">
            <a:extLst>
              <a:ext uri="{FF2B5EF4-FFF2-40B4-BE49-F238E27FC236}">
                <a16:creationId xmlns:a16="http://schemas.microsoft.com/office/drawing/2014/main" id="{8D4A0562-0500-4999-A321-4AA8DA63E0F4}"/>
              </a:ext>
            </a:extLst>
          </p:cNvPr>
          <p:cNvSpPr/>
          <p:nvPr/>
        </p:nvSpPr>
        <p:spPr>
          <a:xfrm>
            <a:off x="3699493" y="3156320"/>
            <a:ext cx="364062" cy="335719"/>
          </a:xfrm>
          <a:prstGeom prst="flowChartConnector">
            <a:avLst/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流程图: 接点 20">
            <a:extLst>
              <a:ext uri="{FF2B5EF4-FFF2-40B4-BE49-F238E27FC236}">
                <a16:creationId xmlns:a16="http://schemas.microsoft.com/office/drawing/2014/main" id="{C2B5FF6B-EF10-4D65-AC55-9638D17A748D}"/>
              </a:ext>
            </a:extLst>
          </p:cNvPr>
          <p:cNvSpPr/>
          <p:nvPr/>
        </p:nvSpPr>
        <p:spPr>
          <a:xfrm>
            <a:off x="4283980" y="3156323"/>
            <a:ext cx="364062" cy="335719"/>
          </a:xfrm>
          <a:prstGeom prst="flowChartConnector">
            <a:avLst/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流程图: 接点 21">
            <a:extLst>
              <a:ext uri="{FF2B5EF4-FFF2-40B4-BE49-F238E27FC236}">
                <a16:creationId xmlns:a16="http://schemas.microsoft.com/office/drawing/2014/main" id="{4BA27D8A-6E3A-4719-B2B6-1B8A3A29303D}"/>
              </a:ext>
            </a:extLst>
          </p:cNvPr>
          <p:cNvSpPr/>
          <p:nvPr/>
        </p:nvSpPr>
        <p:spPr>
          <a:xfrm>
            <a:off x="5078626" y="3152871"/>
            <a:ext cx="364062" cy="335719"/>
          </a:xfrm>
          <a:prstGeom prst="flowChartConnector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流程图: 接点 22">
            <a:extLst>
              <a:ext uri="{FF2B5EF4-FFF2-40B4-BE49-F238E27FC236}">
                <a16:creationId xmlns:a16="http://schemas.microsoft.com/office/drawing/2014/main" id="{74EE6CC6-958E-40D2-8799-168C7C3D7794}"/>
              </a:ext>
            </a:extLst>
          </p:cNvPr>
          <p:cNvSpPr/>
          <p:nvPr/>
        </p:nvSpPr>
        <p:spPr>
          <a:xfrm>
            <a:off x="5590443" y="3158563"/>
            <a:ext cx="364062" cy="335719"/>
          </a:xfrm>
          <a:prstGeom prst="flowChartConnector">
            <a:avLst/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流程图: 接点 23">
            <a:extLst>
              <a:ext uri="{FF2B5EF4-FFF2-40B4-BE49-F238E27FC236}">
                <a16:creationId xmlns:a16="http://schemas.microsoft.com/office/drawing/2014/main" id="{BC433CA9-6AB5-4C69-ABCA-3A2DDD432DFA}"/>
              </a:ext>
            </a:extLst>
          </p:cNvPr>
          <p:cNvSpPr/>
          <p:nvPr/>
        </p:nvSpPr>
        <p:spPr>
          <a:xfrm>
            <a:off x="4072755" y="2252081"/>
            <a:ext cx="375744" cy="335719"/>
          </a:xfrm>
          <a:prstGeom prst="flowChartConnector">
            <a:avLst/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流程图: 接点 24">
            <a:extLst>
              <a:ext uri="{FF2B5EF4-FFF2-40B4-BE49-F238E27FC236}">
                <a16:creationId xmlns:a16="http://schemas.microsoft.com/office/drawing/2014/main" id="{62ECB542-9803-4C08-B9CD-02C1AB22FCE5}"/>
              </a:ext>
            </a:extLst>
          </p:cNvPr>
          <p:cNvSpPr/>
          <p:nvPr/>
        </p:nvSpPr>
        <p:spPr>
          <a:xfrm>
            <a:off x="4638426" y="2239712"/>
            <a:ext cx="375744" cy="335719"/>
          </a:xfrm>
          <a:prstGeom prst="flowChartConnector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流程图: 接点 25">
            <a:extLst>
              <a:ext uri="{FF2B5EF4-FFF2-40B4-BE49-F238E27FC236}">
                <a16:creationId xmlns:a16="http://schemas.microsoft.com/office/drawing/2014/main" id="{B9DF0D7E-E9C4-4D71-8E92-7B8D6BE6FCAF}"/>
              </a:ext>
            </a:extLst>
          </p:cNvPr>
          <p:cNvSpPr/>
          <p:nvPr/>
        </p:nvSpPr>
        <p:spPr>
          <a:xfrm>
            <a:off x="5206101" y="2229188"/>
            <a:ext cx="375744" cy="335719"/>
          </a:xfrm>
          <a:prstGeom prst="flowChartConnector">
            <a:avLst/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F03EB1A3-D167-44FA-914D-5AF7EFB38DA7}"/>
              </a:ext>
            </a:extLst>
          </p:cNvPr>
          <p:cNvCxnSpPr>
            <a:cxnSpLocks/>
            <a:stCxn id="17" idx="0"/>
            <a:endCxn id="20" idx="4"/>
          </p:cNvCxnSpPr>
          <p:nvPr/>
        </p:nvCxnSpPr>
        <p:spPr>
          <a:xfrm flipH="1" flipV="1">
            <a:off x="3881524" y="3492039"/>
            <a:ext cx="350667" cy="522288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081A19F9-57E2-4DBD-AD5B-1A7ACC671B42}"/>
              </a:ext>
            </a:extLst>
          </p:cNvPr>
          <p:cNvCxnSpPr>
            <a:cxnSpLocks/>
            <a:stCxn id="21" idx="4"/>
            <a:endCxn id="17" idx="0"/>
          </p:cNvCxnSpPr>
          <p:nvPr/>
        </p:nvCxnSpPr>
        <p:spPr>
          <a:xfrm flipH="1">
            <a:off x="4232191" y="3492042"/>
            <a:ext cx="233820" cy="522285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B77C7591-0F6D-411A-9DB8-1A9B9C7FD1F1}"/>
              </a:ext>
            </a:extLst>
          </p:cNvPr>
          <p:cNvCxnSpPr>
            <a:cxnSpLocks/>
            <a:stCxn id="22" idx="4"/>
            <a:endCxn id="17" idx="0"/>
          </p:cNvCxnSpPr>
          <p:nvPr/>
        </p:nvCxnSpPr>
        <p:spPr>
          <a:xfrm flipH="1">
            <a:off x="4232191" y="3488590"/>
            <a:ext cx="1028466" cy="52573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BF85BD87-E31F-4B15-81B6-44D428988805}"/>
              </a:ext>
            </a:extLst>
          </p:cNvPr>
          <p:cNvCxnSpPr>
            <a:cxnSpLocks/>
            <a:stCxn id="23" idx="4"/>
            <a:endCxn id="17" idx="0"/>
          </p:cNvCxnSpPr>
          <p:nvPr/>
        </p:nvCxnSpPr>
        <p:spPr>
          <a:xfrm flipH="1">
            <a:off x="4232191" y="3494282"/>
            <a:ext cx="1540283" cy="520045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CA25107A-AF54-48FC-A639-F33CF42FE562}"/>
              </a:ext>
            </a:extLst>
          </p:cNvPr>
          <p:cNvCxnSpPr>
            <a:cxnSpLocks/>
            <a:stCxn id="20" idx="4"/>
            <a:endCxn id="18" idx="0"/>
          </p:cNvCxnSpPr>
          <p:nvPr/>
        </p:nvCxnSpPr>
        <p:spPr>
          <a:xfrm>
            <a:off x="3881524" y="3492039"/>
            <a:ext cx="975844" cy="516599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F8FE122D-3F16-47FD-B89E-4CAFE1CDA8D8}"/>
              </a:ext>
            </a:extLst>
          </p:cNvPr>
          <p:cNvCxnSpPr>
            <a:cxnSpLocks/>
            <a:stCxn id="18" idx="0"/>
            <a:endCxn id="21" idx="4"/>
          </p:cNvCxnSpPr>
          <p:nvPr/>
        </p:nvCxnSpPr>
        <p:spPr>
          <a:xfrm flipH="1" flipV="1">
            <a:off x="4466011" y="3492042"/>
            <a:ext cx="391357" cy="516596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1E4578FF-5DC6-4025-B1E3-50EF942B6FF2}"/>
              </a:ext>
            </a:extLst>
          </p:cNvPr>
          <p:cNvCxnSpPr>
            <a:cxnSpLocks/>
            <a:stCxn id="18" idx="0"/>
            <a:endCxn id="22" idx="4"/>
          </p:cNvCxnSpPr>
          <p:nvPr/>
        </p:nvCxnSpPr>
        <p:spPr>
          <a:xfrm flipV="1">
            <a:off x="4857368" y="3488590"/>
            <a:ext cx="403289" cy="52004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FBD19F7F-A5BA-419E-8855-34E91DBB0E2A}"/>
              </a:ext>
            </a:extLst>
          </p:cNvPr>
          <p:cNvCxnSpPr>
            <a:cxnSpLocks/>
            <a:stCxn id="23" idx="4"/>
            <a:endCxn id="18" idx="0"/>
          </p:cNvCxnSpPr>
          <p:nvPr/>
        </p:nvCxnSpPr>
        <p:spPr>
          <a:xfrm flipH="1">
            <a:off x="4857368" y="3494282"/>
            <a:ext cx="915106" cy="514356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783F9E4C-D7C9-4467-9004-1B72644D22D6}"/>
              </a:ext>
            </a:extLst>
          </p:cNvPr>
          <p:cNvCxnSpPr>
            <a:cxnSpLocks/>
            <a:stCxn id="19" idx="0"/>
            <a:endCxn id="20" idx="4"/>
          </p:cNvCxnSpPr>
          <p:nvPr/>
        </p:nvCxnSpPr>
        <p:spPr>
          <a:xfrm flipH="1" flipV="1">
            <a:off x="3881524" y="3492039"/>
            <a:ext cx="1588459" cy="518839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6911136C-D5E5-4325-8A27-7C630B5657BB}"/>
              </a:ext>
            </a:extLst>
          </p:cNvPr>
          <p:cNvCxnSpPr>
            <a:cxnSpLocks/>
            <a:stCxn id="19" idx="0"/>
            <a:endCxn id="21" idx="4"/>
          </p:cNvCxnSpPr>
          <p:nvPr/>
        </p:nvCxnSpPr>
        <p:spPr>
          <a:xfrm flipH="1" flipV="1">
            <a:off x="4466011" y="3492042"/>
            <a:ext cx="1003972" cy="518836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id="{8C890C75-EAF2-4015-B7CB-17B742FB6AB6}"/>
              </a:ext>
            </a:extLst>
          </p:cNvPr>
          <p:cNvCxnSpPr>
            <a:cxnSpLocks/>
            <a:stCxn id="19" idx="0"/>
            <a:endCxn id="22" idx="4"/>
          </p:cNvCxnSpPr>
          <p:nvPr/>
        </p:nvCxnSpPr>
        <p:spPr>
          <a:xfrm flipH="1" flipV="1">
            <a:off x="5260657" y="3488590"/>
            <a:ext cx="209326" cy="522288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06539B42-A8C5-4267-B73E-3AD2836E2A3C}"/>
              </a:ext>
            </a:extLst>
          </p:cNvPr>
          <p:cNvCxnSpPr>
            <a:cxnSpLocks/>
            <a:stCxn id="19" idx="0"/>
            <a:endCxn id="23" idx="4"/>
          </p:cNvCxnSpPr>
          <p:nvPr/>
        </p:nvCxnSpPr>
        <p:spPr>
          <a:xfrm flipV="1">
            <a:off x="5469983" y="3494282"/>
            <a:ext cx="302491" cy="516596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6A1F0384-FCC5-454B-8959-793EE73A4A06}"/>
              </a:ext>
            </a:extLst>
          </p:cNvPr>
          <p:cNvCxnSpPr>
            <a:cxnSpLocks/>
            <a:stCxn id="24" idx="4"/>
            <a:endCxn id="20" idx="0"/>
          </p:cNvCxnSpPr>
          <p:nvPr/>
        </p:nvCxnSpPr>
        <p:spPr>
          <a:xfrm flipH="1">
            <a:off x="3881524" y="2587800"/>
            <a:ext cx="379103" cy="56852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直接连接符 39">
            <a:extLst>
              <a:ext uri="{FF2B5EF4-FFF2-40B4-BE49-F238E27FC236}">
                <a16:creationId xmlns:a16="http://schemas.microsoft.com/office/drawing/2014/main" id="{9CA78972-DF31-4129-AD39-5E3A6890B176}"/>
              </a:ext>
            </a:extLst>
          </p:cNvPr>
          <p:cNvCxnSpPr>
            <a:cxnSpLocks/>
            <a:stCxn id="25" idx="4"/>
            <a:endCxn id="20" idx="0"/>
          </p:cNvCxnSpPr>
          <p:nvPr/>
        </p:nvCxnSpPr>
        <p:spPr>
          <a:xfrm flipH="1">
            <a:off x="3881524" y="2575431"/>
            <a:ext cx="944774" cy="580889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5F51F123-CA7F-4F9C-8934-8E921213265D}"/>
              </a:ext>
            </a:extLst>
          </p:cNvPr>
          <p:cNvCxnSpPr>
            <a:cxnSpLocks/>
            <a:stCxn id="26" idx="4"/>
            <a:endCxn id="20" idx="0"/>
          </p:cNvCxnSpPr>
          <p:nvPr/>
        </p:nvCxnSpPr>
        <p:spPr>
          <a:xfrm flipH="1">
            <a:off x="3881524" y="2564907"/>
            <a:ext cx="1512449" cy="591413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直接连接符 41">
            <a:extLst>
              <a:ext uri="{FF2B5EF4-FFF2-40B4-BE49-F238E27FC236}">
                <a16:creationId xmlns:a16="http://schemas.microsoft.com/office/drawing/2014/main" id="{22F513DC-D752-46D6-B27D-49BB27230ADA}"/>
              </a:ext>
            </a:extLst>
          </p:cNvPr>
          <p:cNvCxnSpPr>
            <a:cxnSpLocks/>
            <a:stCxn id="24" idx="4"/>
            <a:endCxn id="21" idx="0"/>
          </p:cNvCxnSpPr>
          <p:nvPr/>
        </p:nvCxnSpPr>
        <p:spPr>
          <a:xfrm>
            <a:off x="4260627" y="2587800"/>
            <a:ext cx="205384" cy="568523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id="{C2332B24-D0BE-4D21-BC21-18960668FEC0}"/>
              </a:ext>
            </a:extLst>
          </p:cNvPr>
          <p:cNvCxnSpPr>
            <a:cxnSpLocks/>
            <a:stCxn id="25" idx="4"/>
            <a:endCxn id="21" idx="0"/>
          </p:cNvCxnSpPr>
          <p:nvPr/>
        </p:nvCxnSpPr>
        <p:spPr>
          <a:xfrm flipH="1">
            <a:off x="4466011" y="2575431"/>
            <a:ext cx="360287" cy="580892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直接连接符 43">
            <a:extLst>
              <a:ext uri="{FF2B5EF4-FFF2-40B4-BE49-F238E27FC236}">
                <a16:creationId xmlns:a16="http://schemas.microsoft.com/office/drawing/2014/main" id="{F4744347-1AB4-41FE-B411-9EA2742FE549}"/>
              </a:ext>
            </a:extLst>
          </p:cNvPr>
          <p:cNvCxnSpPr>
            <a:cxnSpLocks/>
            <a:stCxn id="26" idx="4"/>
            <a:endCxn id="21" idx="0"/>
          </p:cNvCxnSpPr>
          <p:nvPr/>
        </p:nvCxnSpPr>
        <p:spPr>
          <a:xfrm flipH="1">
            <a:off x="4466011" y="2564907"/>
            <a:ext cx="927962" cy="591416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直接连接符 44">
            <a:extLst>
              <a:ext uri="{FF2B5EF4-FFF2-40B4-BE49-F238E27FC236}">
                <a16:creationId xmlns:a16="http://schemas.microsoft.com/office/drawing/2014/main" id="{EB3B5A3B-BD6D-4D52-B67B-97AA8E93054B}"/>
              </a:ext>
            </a:extLst>
          </p:cNvPr>
          <p:cNvCxnSpPr>
            <a:cxnSpLocks/>
            <a:stCxn id="24" idx="4"/>
            <a:endCxn id="22" idx="0"/>
          </p:cNvCxnSpPr>
          <p:nvPr/>
        </p:nvCxnSpPr>
        <p:spPr>
          <a:xfrm>
            <a:off x="4260627" y="2587800"/>
            <a:ext cx="1000030" cy="565071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直接连接符 45">
            <a:extLst>
              <a:ext uri="{FF2B5EF4-FFF2-40B4-BE49-F238E27FC236}">
                <a16:creationId xmlns:a16="http://schemas.microsoft.com/office/drawing/2014/main" id="{16EE6FFC-DEEE-4263-AB32-15C9A0AE95EB}"/>
              </a:ext>
            </a:extLst>
          </p:cNvPr>
          <p:cNvCxnSpPr>
            <a:cxnSpLocks/>
            <a:stCxn id="25" idx="4"/>
            <a:endCxn id="22" idx="0"/>
          </p:cNvCxnSpPr>
          <p:nvPr/>
        </p:nvCxnSpPr>
        <p:spPr>
          <a:xfrm>
            <a:off x="4826298" y="2575431"/>
            <a:ext cx="434359" cy="57744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直接连接符 46">
            <a:extLst>
              <a:ext uri="{FF2B5EF4-FFF2-40B4-BE49-F238E27FC236}">
                <a16:creationId xmlns:a16="http://schemas.microsoft.com/office/drawing/2014/main" id="{9635C65C-1288-464A-B3BD-3667BD9CCE4D}"/>
              </a:ext>
            </a:extLst>
          </p:cNvPr>
          <p:cNvCxnSpPr>
            <a:cxnSpLocks/>
            <a:stCxn id="26" idx="4"/>
            <a:endCxn id="22" idx="0"/>
          </p:cNvCxnSpPr>
          <p:nvPr/>
        </p:nvCxnSpPr>
        <p:spPr>
          <a:xfrm flipH="1">
            <a:off x="5260657" y="2564907"/>
            <a:ext cx="133316" cy="587964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直接连接符 47">
            <a:extLst>
              <a:ext uri="{FF2B5EF4-FFF2-40B4-BE49-F238E27FC236}">
                <a16:creationId xmlns:a16="http://schemas.microsoft.com/office/drawing/2014/main" id="{8A1B2FC0-EAF3-48A0-A255-7F22B11C8400}"/>
              </a:ext>
            </a:extLst>
          </p:cNvPr>
          <p:cNvCxnSpPr>
            <a:cxnSpLocks/>
            <a:stCxn id="24" idx="4"/>
            <a:endCxn id="23" idx="0"/>
          </p:cNvCxnSpPr>
          <p:nvPr/>
        </p:nvCxnSpPr>
        <p:spPr>
          <a:xfrm>
            <a:off x="4260627" y="2587800"/>
            <a:ext cx="1511847" cy="570763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直接连接符 48">
            <a:extLst>
              <a:ext uri="{FF2B5EF4-FFF2-40B4-BE49-F238E27FC236}">
                <a16:creationId xmlns:a16="http://schemas.microsoft.com/office/drawing/2014/main" id="{BC80DA2A-14A0-4108-B799-A6C18670C09F}"/>
              </a:ext>
            </a:extLst>
          </p:cNvPr>
          <p:cNvCxnSpPr>
            <a:cxnSpLocks/>
            <a:stCxn id="25" idx="4"/>
            <a:endCxn id="23" idx="0"/>
          </p:cNvCxnSpPr>
          <p:nvPr/>
        </p:nvCxnSpPr>
        <p:spPr>
          <a:xfrm>
            <a:off x="4826298" y="2575431"/>
            <a:ext cx="946176" cy="583132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3A302FB8-BEEB-4D73-B9E9-A1CB5D6C3F0B}"/>
              </a:ext>
            </a:extLst>
          </p:cNvPr>
          <p:cNvCxnSpPr>
            <a:cxnSpLocks/>
            <a:stCxn id="26" idx="4"/>
            <a:endCxn id="23" idx="0"/>
          </p:cNvCxnSpPr>
          <p:nvPr/>
        </p:nvCxnSpPr>
        <p:spPr>
          <a:xfrm>
            <a:off x="5393973" y="2564907"/>
            <a:ext cx="378501" cy="593656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1" name="流程图: 接点 300">
            <a:extLst>
              <a:ext uri="{FF2B5EF4-FFF2-40B4-BE49-F238E27FC236}">
                <a16:creationId xmlns:a16="http://schemas.microsoft.com/office/drawing/2014/main" id="{AEAA5A9D-1809-46C5-95F1-B39F8F4E5943}"/>
              </a:ext>
            </a:extLst>
          </p:cNvPr>
          <p:cNvSpPr/>
          <p:nvPr/>
        </p:nvSpPr>
        <p:spPr>
          <a:xfrm>
            <a:off x="1511955" y="4008638"/>
            <a:ext cx="364062" cy="335719"/>
          </a:xfrm>
          <a:prstGeom prst="flowChartConnector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2" name="流程图: 接点 301">
            <a:extLst>
              <a:ext uri="{FF2B5EF4-FFF2-40B4-BE49-F238E27FC236}">
                <a16:creationId xmlns:a16="http://schemas.microsoft.com/office/drawing/2014/main" id="{41C89FFF-7B95-4BB0-BB53-EED02EAC2145}"/>
              </a:ext>
            </a:extLst>
          </p:cNvPr>
          <p:cNvSpPr/>
          <p:nvPr/>
        </p:nvSpPr>
        <p:spPr>
          <a:xfrm>
            <a:off x="2137132" y="4002949"/>
            <a:ext cx="364062" cy="335719"/>
          </a:xfrm>
          <a:prstGeom prst="flowChartConnector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3" name="流程图: 接点 302">
            <a:extLst>
              <a:ext uri="{FF2B5EF4-FFF2-40B4-BE49-F238E27FC236}">
                <a16:creationId xmlns:a16="http://schemas.microsoft.com/office/drawing/2014/main" id="{666D4A5F-D3D9-4695-834A-CD96335F4636}"/>
              </a:ext>
            </a:extLst>
          </p:cNvPr>
          <p:cNvSpPr/>
          <p:nvPr/>
        </p:nvSpPr>
        <p:spPr>
          <a:xfrm>
            <a:off x="2749747" y="4005189"/>
            <a:ext cx="364062" cy="335719"/>
          </a:xfrm>
          <a:prstGeom prst="flowChartConnector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4" name="流程图: 接点 303">
            <a:extLst>
              <a:ext uri="{FF2B5EF4-FFF2-40B4-BE49-F238E27FC236}">
                <a16:creationId xmlns:a16="http://schemas.microsoft.com/office/drawing/2014/main" id="{54B45057-8604-43A3-B7F3-76F09C9ACD83}"/>
              </a:ext>
            </a:extLst>
          </p:cNvPr>
          <p:cNvSpPr/>
          <p:nvPr/>
        </p:nvSpPr>
        <p:spPr>
          <a:xfrm>
            <a:off x="1161288" y="3150631"/>
            <a:ext cx="364062" cy="335719"/>
          </a:xfrm>
          <a:prstGeom prst="flowChartConnector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5" name="流程图: 接点 304">
            <a:extLst>
              <a:ext uri="{FF2B5EF4-FFF2-40B4-BE49-F238E27FC236}">
                <a16:creationId xmlns:a16="http://schemas.microsoft.com/office/drawing/2014/main" id="{61EC2AEA-D13A-4B82-AD36-43CAAB518EE5}"/>
              </a:ext>
            </a:extLst>
          </p:cNvPr>
          <p:cNvSpPr/>
          <p:nvPr/>
        </p:nvSpPr>
        <p:spPr>
          <a:xfrm>
            <a:off x="1745775" y="3150634"/>
            <a:ext cx="364062" cy="335719"/>
          </a:xfrm>
          <a:prstGeom prst="flowChartConnector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6" name="流程图: 接点 305">
            <a:extLst>
              <a:ext uri="{FF2B5EF4-FFF2-40B4-BE49-F238E27FC236}">
                <a16:creationId xmlns:a16="http://schemas.microsoft.com/office/drawing/2014/main" id="{8DF13BF8-C225-415B-BD38-D41730294977}"/>
              </a:ext>
            </a:extLst>
          </p:cNvPr>
          <p:cNvSpPr/>
          <p:nvPr/>
        </p:nvSpPr>
        <p:spPr>
          <a:xfrm>
            <a:off x="2540421" y="3147182"/>
            <a:ext cx="364062" cy="335719"/>
          </a:xfrm>
          <a:prstGeom prst="flowChartConnector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7" name="流程图: 接点 306">
            <a:extLst>
              <a:ext uri="{FF2B5EF4-FFF2-40B4-BE49-F238E27FC236}">
                <a16:creationId xmlns:a16="http://schemas.microsoft.com/office/drawing/2014/main" id="{6FCC80F2-BA04-4D30-971D-B4BA0ED37C34}"/>
              </a:ext>
            </a:extLst>
          </p:cNvPr>
          <p:cNvSpPr/>
          <p:nvPr/>
        </p:nvSpPr>
        <p:spPr>
          <a:xfrm>
            <a:off x="3052238" y="3152874"/>
            <a:ext cx="364062" cy="335719"/>
          </a:xfrm>
          <a:prstGeom prst="flowChartConnector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8" name="流程图: 接点 307">
            <a:extLst>
              <a:ext uri="{FF2B5EF4-FFF2-40B4-BE49-F238E27FC236}">
                <a16:creationId xmlns:a16="http://schemas.microsoft.com/office/drawing/2014/main" id="{9913DAAE-2CDD-4717-86B7-2FEAEC2AA0EF}"/>
              </a:ext>
            </a:extLst>
          </p:cNvPr>
          <p:cNvSpPr/>
          <p:nvPr/>
        </p:nvSpPr>
        <p:spPr>
          <a:xfrm>
            <a:off x="1534550" y="2246392"/>
            <a:ext cx="375744" cy="335719"/>
          </a:xfrm>
          <a:prstGeom prst="flowChartConnector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9" name="流程图: 接点 308">
            <a:extLst>
              <a:ext uri="{FF2B5EF4-FFF2-40B4-BE49-F238E27FC236}">
                <a16:creationId xmlns:a16="http://schemas.microsoft.com/office/drawing/2014/main" id="{08B4E7A5-93D6-49E0-A3D1-0A345FB92946}"/>
              </a:ext>
            </a:extLst>
          </p:cNvPr>
          <p:cNvSpPr/>
          <p:nvPr/>
        </p:nvSpPr>
        <p:spPr>
          <a:xfrm>
            <a:off x="2100221" y="2234023"/>
            <a:ext cx="375744" cy="335719"/>
          </a:xfrm>
          <a:prstGeom prst="flowChartConnector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0" name="流程图: 接点 309">
            <a:extLst>
              <a:ext uri="{FF2B5EF4-FFF2-40B4-BE49-F238E27FC236}">
                <a16:creationId xmlns:a16="http://schemas.microsoft.com/office/drawing/2014/main" id="{67DA5D80-EBF4-4CE6-B5CF-90B809181E19}"/>
              </a:ext>
            </a:extLst>
          </p:cNvPr>
          <p:cNvSpPr/>
          <p:nvPr/>
        </p:nvSpPr>
        <p:spPr>
          <a:xfrm>
            <a:off x="2667896" y="2223499"/>
            <a:ext cx="375744" cy="335719"/>
          </a:xfrm>
          <a:prstGeom prst="flowChartConnector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11" name="直接连接符 310">
            <a:extLst>
              <a:ext uri="{FF2B5EF4-FFF2-40B4-BE49-F238E27FC236}">
                <a16:creationId xmlns:a16="http://schemas.microsoft.com/office/drawing/2014/main" id="{D059FF71-CC65-49AB-8735-6C2E3F52EEBB}"/>
              </a:ext>
            </a:extLst>
          </p:cNvPr>
          <p:cNvCxnSpPr>
            <a:cxnSpLocks/>
            <a:stCxn id="301" idx="0"/>
            <a:endCxn id="304" idx="4"/>
          </p:cNvCxnSpPr>
          <p:nvPr/>
        </p:nvCxnSpPr>
        <p:spPr>
          <a:xfrm flipH="1" flipV="1">
            <a:off x="1343319" y="3486350"/>
            <a:ext cx="350667" cy="52228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2" name="直接连接符 311">
            <a:extLst>
              <a:ext uri="{FF2B5EF4-FFF2-40B4-BE49-F238E27FC236}">
                <a16:creationId xmlns:a16="http://schemas.microsoft.com/office/drawing/2014/main" id="{20C8679B-750D-4601-963A-BC33DB382492}"/>
              </a:ext>
            </a:extLst>
          </p:cNvPr>
          <p:cNvCxnSpPr>
            <a:cxnSpLocks/>
            <a:stCxn id="305" idx="4"/>
            <a:endCxn id="301" idx="0"/>
          </p:cNvCxnSpPr>
          <p:nvPr/>
        </p:nvCxnSpPr>
        <p:spPr>
          <a:xfrm flipH="1">
            <a:off x="1693986" y="3486353"/>
            <a:ext cx="233820" cy="52228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3" name="直接连接符 312">
            <a:extLst>
              <a:ext uri="{FF2B5EF4-FFF2-40B4-BE49-F238E27FC236}">
                <a16:creationId xmlns:a16="http://schemas.microsoft.com/office/drawing/2014/main" id="{C8443464-7FA4-4625-B85C-46543EC86CC1}"/>
              </a:ext>
            </a:extLst>
          </p:cNvPr>
          <p:cNvCxnSpPr>
            <a:cxnSpLocks/>
            <a:stCxn id="306" idx="4"/>
            <a:endCxn id="301" idx="0"/>
          </p:cNvCxnSpPr>
          <p:nvPr/>
        </p:nvCxnSpPr>
        <p:spPr>
          <a:xfrm flipH="1">
            <a:off x="1693986" y="3482901"/>
            <a:ext cx="1028466" cy="52573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4" name="直接连接符 313">
            <a:extLst>
              <a:ext uri="{FF2B5EF4-FFF2-40B4-BE49-F238E27FC236}">
                <a16:creationId xmlns:a16="http://schemas.microsoft.com/office/drawing/2014/main" id="{F4DD4DA8-2C43-4B37-A28A-63C142036AD5}"/>
              </a:ext>
            </a:extLst>
          </p:cNvPr>
          <p:cNvCxnSpPr>
            <a:cxnSpLocks/>
            <a:stCxn id="307" idx="4"/>
            <a:endCxn id="301" idx="0"/>
          </p:cNvCxnSpPr>
          <p:nvPr/>
        </p:nvCxnSpPr>
        <p:spPr>
          <a:xfrm flipH="1">
            <a:off x="1693986" y="3488593"/>
            <a:ext cx="1540283" cy="52004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5" name="直接连接符 314">
            <a:extLst>
              <a:ext uri="{FF2B5EF4-FFF2-40B4-BE49-F238E27FC236}">
                <a16:creationId xmlns:a16="http://schemas.microsoft.com/office/drawing/2014/main" id="{51EE9371-CEF4-4AE5-8307-5AB2E7FF491A}"/>
              </a:ext>
            </a:extLst>
          </p:cNvPr>
          <p:cNvCxnSpPr>
            <a:cxnSpLocks/>
            <a:stCxn id="304" idx="4"/>
            <a:endCxn id="302" idx="0"/>
          </p:cNvCxnSpPr>
          <p:nvPr/>
        </p:nvCxnSpPr>
        <p:spPr>
          <a:xfrm>
            <a:off x="1343319" y="3486350"/>
            <a:ext cx="975844" cy="51659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6" name="直接连接符 315">
            <a:extLst>
              <a:ext uri="{FF2B5EF4-FFF2-40B4-BE49-F238E27FC236}">
                <a16:creationId xmlns:a16="http://schemas.microsoft.com/office/drawing/2014/main" id="{59EB225D-E443-408B-B7E7-2AD0B5E61FDD}"/>
              </a:ext>
            </a:extLst>
          </p:cNvPr>
          <p:cNvCxnSpPr>
            <a:cxnSpLocks/>
            <a:stCxn id="302" idx="0"/>
            <a:endCxn id="305" idx="4"/>
          </p:cNvCxnSpPr>
          <p:nvPr/>
        </p:nvCxnSpPr>
        <p:spPr>
          <a:xfrm flipH="1" flipV="1">
            <a:off x="1927806" y="3486353"/>
            <a:ext cx="391357" cy="51659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7" name="直接连接符 316">
            <a:extLst>
              <a:ext uri="{FF2B5EF4-FFF2-40B4-BE49-F238E27FC236}">
                <a16:creationId xmlns:a16="http://schemas.microsoft.com/office/drawing/2014/main" id="{EEF322CA-F347-4626-985D-6D9EC5213BE4}"/>
              </a:ext>
            </a:extLst>
          </p:cNvPr>
          <p:cNvCxnSpPr>
            <a:cxnSpLocks/>
            <a:stCxn id="302" idx="0"/>
            <a:endCxn id="306" idx="4"/>
          </p:cNvCxnSpPr>
          <p:nvPr/>
        </p:nvCxnSpPr>
        <p:spPr>
          <a:xfrm flipV="1">
            <a:off x="2319163" y="3482901"/>
            <a:ext cx="403289" cy="52004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8" name="直接连接符 317">
            <a:extLst>
              <a:ext uri="{FF2B5EF4-FFF2-40B4-BE49-F238E27FC236}">
                <a16:creationId xmlns:a16="http://schemas.microsoft.com/office/drawing/2014/main" id="{EF19D865-B240-4B55-8B1E-4C2E56EA16B2}"/>
              </a:ext>
            </a:extLst>
          </p:cNvPr>
          <p:cNvCxnSpPr>
            <a:cxnSpLocks/>
            <a:stCxn id="307" idx="4"/>
            <a:endCxn id="302" idx="0"/>
          </p:cNvCxnSpPr>
          <p:nvPr/>
        </p:nvCxnSpPr>
        <p:spPr>
          <a:xfrm flipH="1">
            <a:off x="2319163" y="3488593"/>
            <a:ext cx="915106" cy="51435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9" name="直接连接符 318">
            <a:extLst>
              <a:ext uri="{FF2B5EF4-FFF2-40B4-BE49-F238E27FC236}">
                <a16:creationId xmlns:a16="http://schemas.microsoft.com/office/drawing/2014/main" id="{E6A618FD-F2FB-442A-9C1C-048C8B1E644E}"/>
              </a:ext>
            </a:extLst>
          </p:cNvPr>
          <p:cNvCxnSpPr>
            <a:cxnSpLocks/>
            <a:stCxn id="303" idx="0"/>
            <a:endCxn id="304" idx="4"/>
          </p:cNvCxnSpPr>
          <p:nvPr/>
        </p:nvCxnSpPr>
        <p:spPr>
          <a:xfrm flipH="1" flipV="1">
            <a:off x="1343319" y="3486350"/>
            <a:ext cx="1588459" cy="51883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0" name="直接连接符 319">
            <a:extLst>
              <a:ext uri="{FF2B5EF4-FFF2-40B4-BE49-F238E27FC236}">
                <a16:creationId xmlns:a16="http://schemas.microsoft.com/office/drawing/2014/main" id="{E55C43FF-E471-45A4-9BDA-767567CA92A6}"/>
              </a:ext>
            </a:extLst>
          </p:cNvPr>
          <p:cNvCxnSpPr>
            <a:cxnSpLocks/>
            <a:stCxn id="303" idx="0"/>
            <a:endCxn id="305" idx="4"/>
          </p:cNvCxnSpPr>
          <p:nvPr/>
        </p:nvCxnSpPr>
        <p:spPr>
          <a:xfrm flipH="1" flipV="1">
            <a:off x="1927806" y="3486353"/>
            <a:ext cx="1003972" cy="51883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1" name="直接连接符 320">
            <a:extLst>
              <a:ext uri="{FF2B5EF4-FFF2-40B4-BE49-F238E27FC236}">
                <a16:creationId xmlns:a16="http://schemas.microsoft.com/office/drawing/2014/main" id="{F31476FE-302C-4CCC-844D-0FB21B274D0B}"/>
              </a:ext>
            </a:extLst>
          </p:cNvPr>
          <p:cNvCxnSpPr>
            <a:cxnSpLocks/>
            <a:stCxn id="303" idx="0"/>
            <a:endCxn id="306" idx="4"/>
          </p:cNvCxnSpPr>
          <p:nvPr/>
        </p:nvCxnSpPr>
        <p:spPr>
          <a:xfrm flipH="1" flipV="1">
            <a:off x="2722452" y="3482901"/>
            <a:ext cx="209326" cy="52228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2" name="直接连接符 321">
            <a:extLst>
              <a:ext uri="{FF2B5EF4-FFF2-40B4-BE49-F238E27FC236}">
                <a16:creationId xmlns:a16="http://schemas.microsoft.com/office/drawing/2014/main" id="{21EC60A4-394A-4CE4-9643-74662C591D08}"/>
              </a:ext>
            </a:extLst>
          </p:cNvPr>
          <p:cNvCxnSpPr>
            <a:cxnSpLocks/>
            <a:stCxn id="303" idx="0"/>
            <a:endCxn id="307" idx="4"/>
          </p:cNvCxnSpPr>
          <p:nvPr/>
        </p:nvCxnSpPr>
        <p:spPr>
          <a:xfrm flipV="1">
            <a:off x="2931778" y="3488593"/>
            <a:ext cx="302491" cy="51659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3" name="直接连接符 322">
            <a:extLst>
              <a:ext uri="{FF2B5EF4-FFF2-40B4-BE49-F238E27FC236}">
                <a16:creationId xmlns:a16="http://schemas.microsoft.com/office/drawing/2014/main" id="{090EAEBD-4701-447A-8323-2A2FFECB2DF9}"/>
              </a:ext>
            </a:extLst>
          </p:cNvPr>
          <p:cNvCxnSpPr>
            <a:cxnSpLocks/>
            <a:stCxn id="308" idx="4"/>
            <a:endCxn id="304" idx="0"/>
          </p:cNvCxnSpPr>
          <p:nvPr/>
        </p:nvCxnSpPr>
        <p:spPr>
          <a:xfrm flipH="1">
            <a:off x="1343319" y="2582111"/>
            <a:ext cx="379103" cy="56852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4" name="直接连接符 323">
            <a:extLst>
              <a:ext uri="{FF2B5EF4-FFF2-40B4-BE49-F238E27FC236}">
                <a16:creationId xmlns:a16="http://schemas.microsoft.com/office/drawing/2014/main" id="{BC881C5E-060F-44D0-9EE1-A4137624EE54}"/>
              </a:ext>
            </a:extLst>
          </p:cNvPr>
          <p:cNvCxnSpPr>
            <a:cxnSpLocks/>
            <a:stCxn id="309" idx="4"/>
            <a:endCxn id="304" idx="0"/>
          </p:cNvCxnSpPr>
          <p:nvPr/>
        </p:nvCxnSpPr>
        <p:spPr>
          <a:xfrm flipH="1">
            <a:off x="1343319" y="2569742"/>
            <a:ext cx="944774" cy="58088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5" name="直接连接符 324">
            <a:extLst>
              <a:ext uri="{FF2B5EF4-FFF2-40B4-BE49-F238E27FC236}">
                <a16:creationId xmlns:a16="http://schemas.microsoft.com/office/drawing/2014/main" id="{08B8158F-D23B-4CB2-99CF-4032E0519202}"/>
              </a:ext>
            </a:extLst>
          </p:cNvPr>
          <p:cNvCxnSpPr>
            <a:cxnSpLocks/>
            <a:stCxn id="310" idx="4"/>
            <a:endCxn id="304" idx="0"/>
          </p:cNvCxnSpPr>
          <p:nvPr/>
        </p:nvCxnSpPr>
        <p:spPr>
          <a:xfrm flipH="1">
            <a:off x="1343319" y="2559218"/>
            <a:ext cx="1512449" cy="59141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6" name="直接连接符 325">
            <a:extLst>
              <a:ext uri="{FF2B5EF4-FFF2-40B4-BE49-F238E27FC236}">
                <a16:creationId xmlns:a16="http://schemas.microsoft.com/office/drawing/2014/main" id="{2830BFD8-83A1-4B12-A223-23CD0010EA49}"/>
              </a:ext>
            </a:extLst>
          </p:cNvPr>
          <p:cNvCxnSpPr>
            <a:cxnSpLocks/>
            <a:stCxn id="308" idx="4"/>
            <a:endCxn id="305" idx="0"/>
          </p:cNvCxnSpPr>
          <p:nvPr/>
        </p:nvCxnSpPr>
        <p:spPr>
          <a:xfrm>
            <a:off x="1722422" y="2582111"/>
            <a:ext cx="205384" cy="56852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7" name="直接连接符 326">
            <a:extLst>
              <a:ext uri="{FF2B5EF4-FFF2-40B4-BE49-F238E27FC236}">
                <a16:creationId xmlns:a16="http://schemas.microsoft.com/office/drawing/2014/main" id="{0D45AA39-E90E-4257-AE9F-9A48268FA549}"/>
              </a:ext>
            </a:extLst>
          </p:cNvPr>
          <p:cNvCxnSpPr>
            <a:cxnSpLocks/>
            <a:stCxn id="309" idx="4"/>
            <a:endCxn id="305" idx="0"/>
          </p:cNvCxnSpPr>
          <p:nvPr/>
        </p:nvCxnSpPr>
        <p:spPr>
          <a:xfrm flipH="1">
            <a:off x="1927806" y="2569742"/>
            <a:ext cx="360287" cy="5808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8" name="直接连接符 327">
            <a:extLst>
              <a:ext uri="{FF2B5EF4-FFF2-40B4-BE49-F238E27FC236}">
                <a16:creationId xmlns:a16="http://schemas.microsoft.com/office/drawing/2014/main" id="{C6639E95-535D-479A-8651-D9F6F57132E2}"/>
              </a:ext>
            </a:extLst>
          </p:cNvPr>
          <p:cNvCxnSpPr>
            <a:cxnSpLocks/>
            <a:stCxn id="310" idx="4"/>
            <a:endCxn id="305" idx="0"/>
          </p:cNvCxnSpPr>
          <p:nvPr/>
        </p:nvCxnSpPr>
        <p:spPr>
          <a:xfrm flipH="1">
            <a:off x="1927806" y="2559218"/>
            <a:ext cx="927962" cy="59141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9" name="直接连接符 328">
            <a:extLst>
              <a:ext uri="{FF2B5EF4-FFF2-40B4-BE49-F238E27FC236}">
                <a16:creationId xmlns:a16="http://schemas.microsoft.com/office/drawing/2014/main" id="{5A9E86B3-EC8E-4762-93F1-37773430DD33}"/>
              </a:ext>
            </a:extLst>
          </p:cNvPr>
          <p:cNvCxnSpPr>
            <a:cxnSpLocks/>
            <a:stCxn id="308" idx="4"/>
            <a:endCxn id="306" idx="0"/>
          </p:cNvCxnSpPr>
          <p:nvPr/>
        </p:nvCxnSpPr>
        <p:spPr>
          <a:xfrm>
            <a:off x="1722422" y="2582111"/>
            <a:ext cx="1000030" cy="5650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0" name="直接连接符 329">
            <a:extLst>
              <a:ext uri="{FF2B5EF4-FFF2-40B4-BE49-F238E27FC236}">
                <a16:creationId xmlns:a16="http://schemas.microsoft.com/office/drawing/2014/main" id="{F46C0B5D-2A4F-4390-A460-DB55D3C19DBD}"/>
              </a:ext>
            </a:extLst>
          </p:cNvPr>
          <p:cNvCxnSpPr>
            <a:cxnSpLocks/>
            <a:stCxn id="309" idx="4"/>
            <a:endCxn id="306" idx="0"/>
          </p:cNvCxnSpPr>
          <p:nvPr/>
        </p:nvCxnSpPr>
        <p:spPr>
          <a:xfrm>
            <a:off x="2288093" y="2569742"/>
            <a:ext cx="434359" cy="57744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1" name="直接连接符 330">
            <a:extLst>
              <a:ext uri="{FF2B5EF4-FFF2-40B4-BE49-F238E27FC236}">
                <a16:creationId xmlns:a16="http://schemas.microsoft.com/office/drawing/2014/main" id="{4387CFA1-848E-4C41-ACC6-1C2ACCA27F0D}"/>
              </a:ext>
            </a:extLst>
          </p:cNvPr>
          <p:cNvCxnSpPr>
            <a:cxnSpLocks/>
            <a:stCxn id="310" idx="4"/>
            <a:endCxn id="306" idx="0"/>
          </p:cNvCxnSpPr>
          <p:nvPr/>
        </p:nvCxnSpPr>
        <p:spPr>
          <a:xfrm flipH="1">
            <a:off x="2722452" y="2559218"/>
            <a:ext cx="133316" cy="58796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2" name="直接连接符 331">
            <a:extLst>
              <a:ext uri="{FF2B5EF4-FFF2-40B4-BE49-F238E27FC236}">
                <a16:creationId xmlns:a16="http://schemas.microsoft.com/office/drawing/2014/main" id="{700D3CF9-B5A7-42ED-9E4A-5499E159C39B}"/>
              </a:ext>
            </a:extLst>
          </p:cNvPr>
          <p:cNvCxnSpPr>
            <a:cxnSpLocks/>
            <a:stCxn id="308" idx="4"/>
            <a:endCxn id="307" idx="0"/>
          </p:cNvCxnSpPr>
          <p:nvPr/>
        </p:nvCxnSpPr>
        <p:spPr>
          <a:xfrm>
            <a:off x="1722422" y="2582111"/>
            <a:ext cx="1511847" cy="57076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3" name="直接连接符 332">
            <a:extLst>
              <a:ext uri="{FF2B5EF4-FFF2-40B4-BE49-F238E27FC236}">
                <a16:creationId xmlns:a16="http://schemas.microsoft.com/office/drawing/2014/main" id="{D6B6B0B2-32BE-4453-8371-1B70229CFF89}"/>
              </a:ext>
            </a:extLst>
          </p:cNvPr>
          <p:cNvCxnSpPr>
            <a:cxnSpLocks/>
            <a:stCxn id="309" idx="4"/>
            <a:endCxn id="307" idx="0"/>
          </p:cNvCxnSpPr>
          <p:nvPr/>
        </p:nvCxnSpPr>
        <p:spPr>
          <a:xfrm>
            <a:off x="2288093" y="2569742"/>
            <a:ext cx="946176" cy="58313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4" name="直接连接符 333">
            <a:extLst>
              <a:ext uri="{FF2B5EF4-FFF2-40B4-BE49-F238E27FC236}">
                <a16:creationId xmlns:a16="http://schemas.microsoft.com/office/drawing/2014/main" id="{EAC04CDF-C246-4CBD-965E-3520C8243084}"/>
              </a:ext>
            </a:extLst>
          </p:cNvPr>
          <p:cNvCxnSpPr>
            <a:cxnSpLocks/>
            <a:stCxn id="310" idx="4"/>
            <a:endCxn id="307" idx="0"/>
          </p:cNvCxnSpPr>
          <p:nvPr/>
        </p:nvCxnSpPr>
        <p:spPr>
          <a:xfrm>
            <a:off x="2855768" y="2559218"/>
            <a:ext cx="378501" cy="59365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7" name="文本框 336">
            <a:extLst>
              <a:ext uri="{FF2B5EF4-FFF2-40B4-BE49-F238E27FC236}">
                <a16:creationId xmlns:a16="http://schemas.microsoft.com/office/drawing/2014/main" id="{19BF30BD-CB49-4298-B30D-F97416828EFB}"/>
              </a:ext>
            </a:extLst>
          </p:cNvPr>
          <p:cNvSpPr txBox="1"/>
          <p:nvPr/>
        </p:nvSpPr>
        <p:spPr>
          <a:xfrm>
            <a:off x="3750055" y="4858713"/>
            <a:ext cx="22044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dirty="0"/>
              <a:t>Winning Ticket</a:t>
            </a:r>
          </a:p>
        </p:txBody>
      </p:sp>
      <p:sp>
        <p:nvSpPr>
          <p:cNvPr id="339" name="文本框 338">
            <a:extLst>
              <a:ext uri="{FF2B5EF4-FFF2-40B4-BE49-F238E27FC236}">
                <a16:creationId xmlns:a16="http://schemas.microsoft.com/office/drawing/2014/main" id="{24AC141C-0BEE-4B52-90E0-4D92F825CC43}"/>
              </a:ext>
            </a:extLst>
          </p:cNvPr>
          <p:cNvSpPr txBox="1"/>
          <p:nvPr/>
        </p:nvSpPr>
        <p:spPr>
          <a:xfrm>
            <a:off x="1223936" y="4846025"/>
            <a:ext cx="22910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dirty="0"/>
              <a:t>Dense Network</a:t>
            </a:r>
            <a:endParaRPr lang="zh-CN" altLang="en-US" sz="2400" dirty="0"/>
          </a:p>
        </p:txBody>
      </p:sp>
      <p:sp>
        <p:nvSpPr>
          <p:cNvPr id="341" name="文本框 340">
            <a:extLst>
              <a:ext uri="{FF2B5EF4-FFF2-40B4-BE49-F238E27FC236}">
                <a16:creationId xmlns:a16="http://schemas.microsoft.com/office/drawing/2014/main" id="{B477A344-FE53-4CAB-B015-257DA3CD6E4D}"/>
              </a:ext>
            </a:extLst>
          </p:cNvPr>
          <p:cNvSpPr txBox="1"/>
          <p:nvPr/>
        </p:nvSpPr>
        <p:spPr>
          <a:xfrm>
            <a:off x="257102" y="6256867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ICLR 2019</a:t>
            </a:r>
            <a:endParaRPr lang="zh-CN" altLang="en-US" dirty="0"/>
          </a:p>
        </p:txBody>
      </p:sp>
      <p:sp>
        <p:nvSpPr>
          <p:cNvPr id="91" name="流程图: 接点 90">
            <a:extLst>
              <a:ext uri="{FF2B5EF4-FFF2-40B4-BE49-F238E27FC236}">
                <a16:creationId xmlns:a16="http://schemas.microsoft.com/office/drawing/2014/main" id="{1A9D89F0-8A04-4E83-AA37-2419CBEA108F}"/>
              </a:ext>
            </a:extLst>
          </p:cNvPr>
          <p:cNvSpPr/>
          <p:nvPr/>
        </p:nvSpPr>
        <p:spPr>
          <a:xfrm>
            <a:off x="6611276" y="4001639"/>
            <a:ext cx="364062" cy="335719"/>
          </a:xfrm>
          <a:prstGeom prst="flowChartConnector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流程图: 接点 91">
            <a:extLst>
              <a:ext uri="{FF2B5EF4-FFF2-40B4-BE49-F238E27FC236}">
                <a16:creationId xmlns:a16="http://schemas.microsoft.com/office/drawing/2014/main" id="{65158414-1B31-48C0-AC70-2C89BA714CDB}"/>
              </a:ext>
            </a:extLst>
          </p:cNvPr>
          <p:cNvSpPr/>
          <p:nvPr/>
        </p:nvSpPr>
        <p:spPr>
          <a:xfrm>
            <a:off x="7236453" y="3995950"/>
            <a:ext cx="364062" cy="335719"/>
          </a:xfrm>
          <a:prstGeom prst="flowChartConnector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" name="流程图: 接点 92">
            <a:extLst>
              <a:ext uri="{FF2B5EF4-FFF2-40B4-BE49-F238E27FC236}">
                <a16:creationId xmlns:a16="http://schemas.microsoft.com/office/drawing/2014/main" id="{B56982D1-1017-462B-9756-0315F0ED62D1}"/>
              </a:ext>
            </a:extLst>
          </p:cNvPr>
          <p:cNvSpPr/>
          <p:nvPr/>
        </p:nvSpPr>
        <p:spPr>
          <a:xfrm>
            <a:off x="7849068" y="3998190"/>
            <a:ext cx="364062" cy="335719"/>
          </a:xfrm>
          <a:prstGeom prst="flowChartConnector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流程图: 接点 93">
            <a:extLst>
              <a:ext uri="{FF2B5EF4-FFF2-40B4-BE49-F238E27FC236}">
                <a16:creationId xmlns:a16="http://schemas.microsoft.com/office/drawing/2014/main" id="{8123877E-0A74-4053-BD80-5ECD7ED92034}"/>
              </a:ext>
            </a:extLst>
          </p:cNvPr>
          <p:cNvSpPr/>
          <p:nvPr/>
        </p:nvSpPr>
        <p:spPr>
          <a:xfrm>
            <a:off x="6260609" y="3143632"/>
            <a:ext cx="364062" cy="335719"/>
          </a:xfrm>
          <a:prstGeom prst="flowChartConnector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流程图: 接点 94">
            <a:extLst>
              <a:ext uri="{FF2B5EF4-FFF2-40B4-BE49-F238E27FC236}">
                <a16:creationId xmlns:a16="http://schemas.microsoft.com/office/drawing/2014/main" id="{434E095C-7DD6-46C9-8427-68974D5B855A}"/>
              </a:ext>
            </a:extLst>
          </p:cNvPr>
          <p:cNvSpPr/>
          <p:nvPr/>
        </p:nvSpPr>
        <p:spPr>
          <a:xfrm>
            <a:off x="6845096" y="3143635"/>
            <a:ext cx="364062" cy="335719"/>
          </a:xfrm>
          <a:prstGeom prst="flowChartConnector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流程图: 接点 95">
            <a:extLst>
              <a:ext uri="{FF2B5EF4-FFF2-40B4-BE49-F238E27FC236}">
                <a16:creationId xmlns:a16="http://schemas.microsoft.com/office/drawing/2014/main" id="{81E7347B-BADD-49B9-BB53-FA113418DFD2}"/>
              </a:ext>
            </a:extLst>
          </p:cNvPr>
          <p:cNvSpPr/>
          <p:nvPr/>
        </p:nvSpPr>
        <p:spPr>
          <a:xfrm>
            <a:off x="7639742" y="3140183"/>
            <a:ext cx="364062" cy="335719"/>
          </a:xfrm>
          <a:prstGeom prst="flowChartConnector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流程图: 接点 96">
            <a:extLst>
              <a:ext uri="{FF2B5EF4-FFF2-40B4-BE49-F238E27FC236}">
                <a16:creationId xmlns:a16="http://schemas.microsoft.com/office/drawing/2014/main" id="{F63EAD09-88CE-4C71-8D41-0E2D05A5D4BE}"/>
              </a:ext>
            </a:extLst>
          </p:cNvPr>
          <p:cNvSpPr/>
          <p:nvPr/>
        </p:nvSpPr>
        <p:spPr>
          <a:xfrm>
            <a:off x="8151559" y="3145875"/>
            <a:ext cx="364062" cy="335719"/>
          </a:xfrm>
          <a:prstGeom prst="flowChartConnector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流程图: 接点 97">
            <a:extLst>
              <a:ext uri="{FF2B5EF4-FFF2-40B4-BE49-F238E27FC236}">
                <a16:creationId xmlns:a16="http://schemas.microsoft.com/office/drawing/2014/main" id="{05EE3104-5091-4BEA-888A-7E3FD057949D}"/>
              </a:ext>
            </a:extLst>
          </p:cNvPr>
          <p:cNvSpPr/>
          <p:nvPr/>
        </p:nvSpPr>
        <p:spPr>
          <a:xfrm>
            <a:off x="6633871" y="2239393"/>
            <a:ext cx="375744" cy="335719"/>
          </a:xfrm>
          <a:prstGeom prst="flowChartConnector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9" name="流程图: 接点 98">
            <a:extLst>
              <a:ext uri="{FF2B5EF4-FFF2-40B4-BE49-F238E27FC236}">
                <a16:creationId xmlns:a16="http://schemas.microsoft.com/office/drawing/2014/main" id="{CBD67CCB-5F9C-47E3-BA9F-5AA3354F28CA}"/>
              </a:ext>
            </a:extLst>
          </p:cNvPr>
          <p:cNvSpPr/>
          <p:nvPr/>
        </p:nvSpPr>
        <p:spPr>
          <a:xfrm>
            <a:off x="7199542" y="2227024"/>
            <a:ext cx="375744" cy="335719"/>
          </a:xfrm>
          <a:prstGeom prst="flowChartConnector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0" name="流程图: 接点 99">
            <a:extLst>
              <a:ext uri="{FF2B5EF4-FFF2-40B4-BE49-F238E27FC236}">
                <a16:creationId xmlns:a16="http://schemas.microsoft.com/office/drawing/2014/main" id="{75E99627-9954-4E63-9C56-01A16CCECDA1}"/>
              </a:ext>
            </a:extLst>
          </p:cNvPr>
          <p:cNvSpPr/>
          <p:nvPr/>
        </p:nvSpPr>
        <p:spPr>
          <a:xfrm>
            <a:off x="7767217" y="2216500"/>
            <a:ext cx="375744" cy="335719"/>
          </a:xfrm>
          <a:prstGeom prst="flowChartConnector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1" name="直接连接符 100">
            <a:extLst>
              <a:ext uri="{FF2B5EF4-FFF2-40B4-BE49-F238E27FC236}">
                <a16:creationId xmlns:a16="http://schemas.microsoft.com/office/drawing/2014/main" id="{B1CBB08B-95CD-4CEB-B14D-687BB7B4ACE2}"/>
              </a:ext>
            </a:extLst>
          </p:cNvPr>
          <p:cNvCxnSpPr>
            <a:cxnSpLocks/>
            <a:stCxn id="91" idx="0"/>
            <a:endCxn id="94" idx="4"/>
          </p:cNvCxnSpPr>
          <p:nvPr/>
        </p:nvCxnSpPr>
        <p:spPr>
          <a:xfrm flipH="1" flipV="1">
            <a:off x="6442640" y="3479351"/>
            <a:ext cx="350667" cy="522288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2" name="直接连接符 101">
            <a:extLst>
              <a:ext uri="{FF2B5EF4-FFF2-40B4-BE49-F238E27FC236}">
                <a16:creationId xmlns:a16="http://schemas.microsoft.com/office/drawing/2014/main" id="{54B08EA8-83A1-4A2D-A78D-0105046A3659}"/>
              </a:ext>
            </a:extLst>
          </p:cNvPr>
          <p:cNvCxnSpPr>
            <a:cxnSpLocks/>
            <a:stCxn id="95" idx="4"/>
            <a:endCxn id="91" idx="0"/>
          </p:cNvCxnSpPr>
          <p:nvPr/>
        </p:nvCxnSpPr>
        <p:spPr>
          <a:xfrm flipH="1">
            <a:off x="6793307" y="3479354"/>
            <a:ext cx="233820" cy="522285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" name="直接连接符 102">
            <a:extLst>
              <a:ext uri="{FF2B5EF4-FFF2-40B4-BE49-F238E27FC236}">
                <a16:creationId xmlns:a16="http://schemas.microsoft.com/office/drawing/2014/main" id="{3B38B56E-7674-44C4-978F-901B02E0FB5B}"/>
              </a:ext>
            </a:extLst>
          </p:cNvPr>
          <p:cNvCxnSpPr>
            <a:cxnSpLocks/>
            <a:stCxn id="96" idx="4"/>
            <a:endCxn id="91" idx="0"/>
          </p:cNvCxnSpPr>
          <p:nvPr/>
        </p:nvCxnSpPr>
        <p:spPr>
          <a:xfrm flipH="1">
            <a:off x="6793307" y="3475902"/>
            <a:ext cx="1028466" cy="525737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" name="直接连接符 103">
            <a:extLst>
              <a:ext uri="{FF2B5EF4-FFF2-40B4-BE49-F238E27FC236}">
                <a16:creationId xmlns:a16="http://schemas.microsoft.com/office/drawing/2014/main" id="{52A8F6E5-AAAA-4442-8F9F-4D4316149BF0}"/>
              </a:ext>
            </a:extLst>
          </p:cNvPr>
          <p:cNvCxnSpPr>
            <a:cxnSpLocks/>
            <a:stCxn id="97" idx="4"/>
            <a:endCxn id="91" idx="0"/>
          </p:cNvCxnSpPr>
          <p:nvPr/>
        </p:nvCxnSpPr>
        <p:spPr>
          <a:xfrm flipH="1">
            <a:off x="6793307" y="3481594"/>
            <a:ext cx="1540283" cy="520045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" name="直接连接符 104">
            <a:extLst>
              <a:ext uri="{FF2B5EF4-FFF2-40B4-BE49-F238E27FC236}">
                <a16:creationId xmlns:a16="http://schemas.microsoft.com/office/drawing/2014/main" id="{768CD27E-F23A-4F2C-9E09-21465CF3F6CA}"/>
              </a:ext>
            </a:extLst>
          </p:cNvPr>
          <p:cNvCxnSpPr>
            <a:cxnSpLocks/>
            <a:stCxn id="94" idx="4"/>
            <a:endCxn id="92" idx="0"/>
          </p:cNvCxnSpPr>
          <p:nvPr/>
        </p:nvCxnSpPr>
        <p:spPr>
          <a:xfrm>
            <a:off x="6442640" y="3479351"/>
            <a:ext cx="975844" cy="516599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6" name="直接连接符 105">
            <a:extLst>
              <a:ext uri="{FF2B5EF4-FFF2-40B4-BE49-F238E27FC236}">
                <a16:creationId xmlns:a16="http://schemas.microsoft.com/office/drawing/2014/main" id="{7BD99AA0-4EE7-4E8F-AACE-62EE413CDB76}"/>
              </a:ext>
            </a:extLst>
          </p:cNvPr>
          <p:cNvCxnSpPr>
            <a:cxnSpLocks/>
            <a:stCxn id="92" idx="0"/>
            <a:endCxn id="95" idx="4"/>
          </p:cNvCxnSpPr>
          <p:nvPr/>
        </p:nvCxnSpPr>
        <p:spPr>
          <a:xfrm flipH="1" flipV="1">
            <a:off x="7027127" y="3479354"/>
            <a:ext cx="391357" cy="51659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7" name="直接连接符 106">
            <a:extLst>
              <a:ext uri="{FF2B5EF4-FFF2-40B4-BE49-F238E27FC236}">
                <a16:creationId xmlns:a16="http://schemas.microsoft.com/office/drawing/2014/main" id="{43F2A243-DC34-4F26-9DB5-24E68F175444}"/>
              </a:ext>
            </a:extLst>
          </p:cNvPr>
          <p:cNvCxnSpPr>
            <a:cxnSpLocks/>
            <a:stCxn id="92" idx="0"/>
            <a:endCxn id="96" idx="4"/>
          </p:cNvCxnSpPr>
          <p:nvPr/>
        </p:nvCxnSpPr>
        <p:spPr>
          <a:xfrm flipV="1">
            <a:off x="7418484" y="3475902"/>
            <a:ext cx="403289" cy="52004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8" name="直接连接符 107">
            <a:extLst>
              <a:ext uri="{FF2B5EF4-FFF2-40B4-BE49-F238E27FC236}">
                <a16:creationId xmlns:a16="http://schemas.microsoft.com/office/drawing/2014/main" id="{81DDC638-605D-46F4-AB9A-EE8956CBB169}"/>
              </a:ext>
            </a:extLst>
          </p:cNvPr>
          <p:cNvCxnSpPr>
            <a:cxnSpLocks/>
            <a:stCxn id="97" idx="4"/>
            <a:endCxn id="92" idx="0"/>
          </p:cNvCxnSpPr>
          <p:nvPr/>
        </p:nvCxnSpPr>
        <p:spPr>
          <a:xfrm flipH="1">
            <a:off x="7418484" y="3481594"/>
            <a:ext cx="915106" cy="514356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9" name="直接连接符 108">
            <a:extLst>
              <a:ext uri="{FF2B5EF4-FFF2-40B4-BE49-F238E27FC236}">
                <a16:creationId xmlns:a16="http://schemas.microsoft.com/office/drawing/2014/main" id="{2E8E6A29-4AC4-4051-9DCD-598D875533FF}"/>
              </a:ext>
            </a:extLst>
          </p:cNvPr>
          <p:cNvCxnSpPr>
            <a:cxnSpLocks/>
            <a:stCxn id="93" idx="0"/>
            <a:endCxn id="94" idx="4"/>
          </p:cNvCxnSpPr>
          <p:nvPr/>
        </p:nvCxnSpPr>
        <p:spPr>
          <a:xfrm flipH="1" flipV="1">
            <a:off x="6442640" y="3479351"/>
            <a:ext cx="1588459" cy="518839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0" name="直接连接符 109">
            <a:extLst>
              <a:ext uri="{FF2B5EF4-FFF2-40B4-BE49-F238E27FC236}">
                <a16:creationId xmlns:a16="http://schemas.microsoft.com/office/drawing/2014/main" id="{8B6DD3C0-236D-4BE2-98CE-13C88384E5B0}"/>
              </a:ext>
            </a:extLst>
          </p:cNvPr>
          <p:cNvCxnSpPr>
            <a:cxnSpLocks/>
            <a:stCxn id="93" idx="0"/>
            <a:endCxn id="95" idx="4"/>
          </p:cNvCxnSpPr>
          <p:nvPr/>
        </p:nvCxnSpPr>
        <p:spPr>
          <a:xfrm flipH="1" flipV="1">
            <a:off x="7027127" y="3479354"/>
            <a:ext cx="1003972" cy="518836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1" name="直接连接符 110">
            <a:extLst>
              <a:ext uri="{FF2B5EF4-FFF2-40B4-BE49-F238E27FC236}">
                <a16:creationId xmlns:a16="http://schemas.microsoft.com/office/drawing/2014/main" id="{AC9AB111-1C08-4BC1-920F-85056729B6A6}"/>
              </a:ext>
            </a:extLst>
          </p:cNvPr>
          <p:cNvCxnSpPr>
            <a:cxnSpLocks/>
            <a:stCxn id="93" idx="0"/>
            <a:endCxn id="96" idx="4"/>
          </p:cNvCxnSpPr>
          <p:nvPr/>
        </p:nvCxnSpPr>
        <p:spPr>
          <a:xfrm flipH="1" flipV="1">
            <a:off x="7821773" y="3475902"/>
            <a:ext cx="209326" cy="522288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2" name="直接连接符 111">
            <a:extLst>
              <a:ext uri="{FF2B5EF4-FFF2-40B4-BE49-F238E27FC236}">
                <a16:creationId xmlns:a16="http://schemas.microsoft.com/office/drawing/2014/main" id="{A1500FFF-EB62-461B-AB7A-8AC4B6359B67}"/>
              </a:ext>
            </a:extLst>
          </p:cNvPr>
          <p:cNvCxnSpPr>
            <a:cxnSpLocks/>
            <a:stCxn id="93" idx="0"/>
            <a:endCxn id="97" idx="4"/>
          </p:cNvCxnSpPr>
          <p:nvPr/>
        </p:nvCxnSpPr>
        <p:spPr>
          <a:xfrm flipV="1">
            <a:off x="8031099" y="3481594"/>
            <a:ext cx="302491" cy="516596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3" name="直接连接符 112">
            <a:extLst>
              <a:ext uri="{FF2B5EF4-FFF2-40B4-BE49-F238E27FC236}">
                <a16:creationId xmlns:a16="http://schemas.microsoft.com/office/drawing/2014/main" id="{60E21472-3501-46B0-B0D1-2FD77AD50554}"/>
              </a:ext>
            </a:extLst>
          </p:cNvPr>
          <p:cNvCxnSpPr>
            <a:cxnSpLocks/>
            <a:stCxn id="98" idx="4"/>
            <a:endCxn id="94" idx="0"/>
          </p:cNvCxnSpPr>
          <p:nvPr/>
        </p:nvCxnSpPr>
        <p:spPr>
          <a:xfrm flipH="1">
            <a:off x="6442640" y="2575112"/>
            <a:ext cx="379103" cy="56852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4" name="直接连接符 113">
            <a:extLst>
              <a:ext uri="{FF2B5EF4-FFF2-40B4-BE49-F238E27FC236}">
                <a16:creationId xmlns:a16="http://schemas.microsoft.com/office/drawing/2014/main" id="{02F81AB2-7AC5-4F54-87C7-A254B2997B7F}"/>
              </a:ext>
            </a:extLst>
          </p:cNvPr>
          <p:cNvCxnSpPr>
            <a:cxnSpLocks/>
            <a:stCxn id="99" idx="4"/>
            <a:endCxn id="94" idx="0"/>
          </p:cNvCxnSpPr>
          <p:nvPr/>
        </p:nvCxnSpPr>
        <p:spPr>
          <a:xfrm flipH="1">
            <a:off x="6442640" y="2562743"/>
            <a:ext cx="944774" cy="580889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5" name="直接连接符 114">
            <a:extLst>
              <a:ext uri="{FF2B5EF4-FFF2-40B4-BE49-F238E27FC236}">
                <a16:creationId xmlns:a16="http://schemas.microsoft.com/office/drawing/2014/main" id="{9FD3E439-5673-4398-867D-27BB7AA589B8}"/>
              </a:ext>
            </a:extLst>
          </p:cNvPr>
          <p:cNvCxnSpPr>
            <a:cxnSpLocks/>
            <a:stCxn id="100" idx="4"/>
            <a:endCxn id="94" idx="0"/>
          </p:cNvCxnSpPr>
          <p:nvPr/>
        </p:nvCxnSpPr>
        <p:spPr>
          <a:xfrm flipH="1">
            <a:off x="6442640" y="2552219"/>
            <a:ext cx="1512449" cy="591413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6" name="直接连接符 115">
            <a:extLst>
              <a:ext uri="{FF2B5EF4-FFF2-40B4-BE49-F238E27FC236}">
                <a16:creationId xmlns:a16="http://schemas.microsoft.com/office/drawing/2014/main" id="{9B62471D-6F8A-4CA0-AEF0-0397D6E85E0E}"/>
              </a:ext>
            </a:extLst>
          </p:cNvPr>
          <p:cNvCxnSpPr>
            <a:cxnSpLocks/>
            <a:stCxn id="98" idx="4"/>
            <a:endCxn id="95" idx="0"/>
          </p:cNvCxnSpPr>
          <p:nvPr/>
        </p:nvCxnSpPr>
        <p:spPr>
          <a:xfrm>
            <a:off x="6821743" y="2575112"/>
            <a:ext cx="205384" cy="56852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直接连接符 116">
            <a:extLst>
              <a:ext uri="{FF2B5EF4-FFF2-40B4-BE49-F238E27FC236}">
                <a16:creationId xmlns:a16="http://schemas.microsoft.com/office/drawing/2014/main" id="{C37FE3F8-51FB-44D6-B938-E392E14FD070}"/>
              </a:ext>
            </a:extLst>
          </p:cNvPr>
          <p:cNvCxnSpPr>
            <a:cxnSpLocks/>
            <a:stCxn id="99" idx="4"/>
            <a:endCxn id="95" idx="0"/>
          </p:cNvCxnSpPr>
          <p:nvPr/>
        </p:nvCxnSpPr>
        <p:spPr>
          <a:xfrm flipH="1">
            <a:off x="7027127" y="2562743"/>
            <a:ext cx="360287" cy="580892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8" name="直接连接符 117">
            <a:extLst>
              <a:ext uri="{FF2B5EF4-FFF2-40B4-BE49-F238E27FC236}">
                <a16:creationId xmlns:a16="http://schemas.microsoft.com/office/drawing/2014/main" id="{C922CE31-E95D-4678-89FF-A027C1A7B46A}"/>
              </a:ext>
            </a:extLst>
          </p:cNvPr>
          <p:cNvCxnSpPr>
            <a:cxnSpLocks/>
            <a:stCxn id="100" idx="4"/>
            <a:endCxn id="95" idx="0"/>
          </p:cNvCxnSpPr>
          <p:nvPr/>
        </p:nvCxnSpPr>
        <p:spPr>
          <a:xfrm flipH="1">
            <a:off x="7027127" y="2552219"/>
            <a:ext cx="927962" cy="591416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9" name="直接连接符 118">
            <a:extLst>
              <a:ext uri="{FF2B5EF4-FFF2-40B4-BE49-F238E27FC236}">
                <a16:creationId xmlns:a16="http://schemas.microsoft.com/office/drawing/2014/main" id="{FB273F5B-E73C-46B7-AE5B-7A498EBA8EEA}"/>
              </a:ext>
            </a:extLst>
          </p:cNvPr>
          <p:cNvCxnSpPr>
            <a:cxnSpLocks/>
            <a:stCxn id="98" idx="4"/>
            <a:endCxn id="96" idx="0"/>
          </p:cNvCxnSpPr>
          <p:nvPr/>
        </p:nvCxnSpPr>
        <p:spPr>
          <a:xfrm>
            <a:off x="6821743" y="2575112"/>
            <a:ext cx="1000030" cy="565071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0" name="直接连接符 119">
            <a:extLst>
              <a:ext uri="{FF2B5EF4-FFF2-40B4-BE49-F238E27FC236}">
                <a16:creationId xmlns:a16="http://schemas.microsoft.com/office/drawing/2014/main" id="{CB0C1489-02DD-43C6-9289-B6A2B7845CC5}"/>
              </a:ext>
            </a:extLst>
          </p:cNvPr>
          <p:cNvCxnSpPr>
            <a:cxnSpLocks/>
            <a:stCxn id="99" idx="4"/>
            <a:endCxn id="96" idx="0"/>
          </p:cNvCxnSpPr>
          <p:nvPr/>
        </p:nvCxnSpPr>
        <p:spPr>
          <a:xfrm>
            <a:off x="7387414" y="2562743"/>
            <a:ext cx="434359" cy="57744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1" name="直接连接符 120">
            <a:extLst>
              <a:ext uri="{FF2B5EF4-FFF2-40B4-BE49-F238E27FC236}">
                <a16:creationId xmlns:a16="http://schemas.microsoft.com/office/drawing/2014/main" id="{2FB7CE89-B7E4-4BB5-9E25-B60DF01DCB71}"/>
              </a:ext>
            </a:extLst>
          </p:cNvPr>
          <p:cNvCxnSpPr>
            <a:cxnSpLocks/>
            <a:stCxn id="100" idx="4"/>
            <a:endCxn id="96" idx="0"/>
          </p:cNvCxnSpPr>
          <p:nvPr/>
        </p:nvCxnSpPr>
        <p:spPr>
          <a:xfrm flipH="1">
            <a:off x="7821773" y="2552219"/>
            <a:ext cx="133316" cy="587964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2" name="直接连接符 121">
            <a:extLst>
              <a:ext uri="{FF2B5EF4-FFF2-40B4-BE49-F238E27FC236}">
                <a16:creationId xmlns:a16="http://schemas.microsoft.com/office/drawing/2014/main" id="{9F3CA281-FC6C-40E0-AF7C-80860FCC208C}"/>
              </a:ext>
            </a:extLst>
          </p:cNvPr>
          <p:cNvCxnSpPr>
            <a:cxnSpLocks/>
            <a:stCxn id="98" idx="4"/>
            <a:endCxn id="97" idx="0"/>
          </p:cNvCxnSpPr>
          <p:nvPr/>
        </p:nvCxnSpPr>
        <p:spPr>
          <a:xfrm>
            <a:off x="6821743" y="2575112"/>
            <a:ext cx="1511847" cy="570763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3" name="直接连接符 122">
            <a:extLst>
              <a:ext uri="{FF2B5EF4-FFF2-40B4-BE49-F238E27FC236}">
                <a16:creationId xmlns:a16="http://schemas.microsoft.com/office/drawing/2014/main" id="{84D34C20-D1CB-4D34-9113-F816B3ECE736}"/>
              </a:ext>
            </a:extLst>
          </p:cNvPr>
          <p:cNvCxnSpPr>
            <a:cxnSpLocks/>
            <a:stCxn id="99" idx="4"/>
            <a:endCxn id="97" idx="0"/>
          </p:cNvCxnSpPr>
          <p:nvPr/>
        </p:nvCxnSpPr>
        <p:spPr>
          <a:xfrm>
            <a:off x="7387414" y="2562743"/>
            <a:ext cx="946176" cy="583132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4" name="直接连接符 123">
            <a:extLst>
              <a:ext uri="{FF2B5EF4-FFF2-40B4-BE49-F238E27FC236}">
                <a16:creationId xmlns:a16="http://schemas.microsoft.com/office/drawing/2014/main" id="{51173E7E-A9F9-415B-9A4F-F1698EFB4E8F}"/>
              </a:ext>
            </a:extLst>
          </p:cNvPr>
          <p:cNvCxnSpPr>
            <a:cxnSpLocks/>
            <a:stCxn id="100" idx="4"/>
            <a:endCxn id="97" idx="0"/>
          </p:cNvCxnSpPr>
          <p:nvPr/>
        </p:nvCxnSpPr>
        <p:spPr>
          <a:xfrm>
            <a:off x="7955089" y="2552219"/>
            <a:ext cx="378501" cy="593656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5" name="文本框 124">
            <a:extLst>
              <a:ext uri="{FF2B5EF4-FFF2-40B4-BE49-F238E27FC236}">
                <a16:creationId xmlns:a16="http://schemas.microsoft.com/office/drawing/2014/main" id="{ED98EE91-ED23-4AA4-A2CB-F6AD46A3FEDC}"/>
              </a:ext>
            </a:extLst>
          </p:cNvPr>
          <p:cNvSpPr txBox="1"/>
          <p:nvPr/>
        </p:nvSpPr>
        <p:spPr>
          <a:xfrm>
            <a:off x="6294020" y="4846025"/>
            <a:ext cx="22387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dirty="0"/>
              <a:t>Random Ticket</a:t>
            </a:r>
          </a:p>
        </p:txBody>
      </p:sp>
      <p:sp>
        <p:nvSpPr>
          <p:cNvPr id="126" name="流程图: 接点 125">
            <a:extLst>
              <a:ext uri="{FF2B5EF4-FFF2-40B4-BE49-F238E27FC236}">
                <a16:creationId xmlns:a16="http://schemas.microsoft.com/office/drawing/2014/main" id="{C1C8F991-3536-4392-9D90-DF4D2EC650B4}"/>
              </a:ext>
            </a:extLst>
          </p:cNvPr>
          <p:cNvSpPr/>
          <p:nvPr/>
        </p:nvSpPr>
        <p:spPr>
          <a:xfrm>
            <a:off x="9196311" y="3967722"/>
            <a:ext cx="364062" cy="335719"/>
          </a:xfrm>
          <a:prstGeom prst="flowChartConnector">
            <a:avLst/>
          </a:prstGeom>
          <a:noFill/>
          <a:ln w="1905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7" name="流程图: 接点 126">
            <a:extLst>
              <a:ext uri="{FF2B5EF4-FFF2-40B4-BE49-F238E27FC236}">
                <a16:creationId xmlns:a16="http://schemas.microsoft.com/office/drawing/2014/main" id="{B63E9DEB-D260-4AE9-B3CD-A510F2C16A15}"/>
              </a:ext>
            </a:extLst>
          </p:cNvPr>
          <p:cNvSpPr/>
          <p:nvPr/>
        </p:nvSpPr>
        <p:spPr>
          <a:xfrm>
            <a:off x="9821488" y="3962033"/>
            <a:ext cx="364062" cy="335719"/>
          </a:xfrm>
          <a:prstGeom prst="flowChartConnector">
            <a:avLst/>
          </a:prstGeom>
          <a:noFill/>
          <a:ln w="1905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8" name="流程图: 接点 127">
            <a:extLst>
              <a:ext uri="{FF2B5EF4-FFF2-40B4-BE49-F238E27FC236}">
                <a16:creationId xmlns:a16="http://schemas.microsoft.com/office/drawing/2014/main" id="{4C20347E-A294-4D0A-B2CF-D2030C2F8755}"/>
              </a:ext>
            </a:extLst>
          </p:cNvPr>
          <p:cNvSpPr/>
          <p:nvPr/>
        </p:nvSpPr>
        <p:spPr>
          <a:xfrm>
            <a:off x="10434103" y="3964273"/>
            <a:ext cx="364062" cy="335719"/>
          </a:xfrm>
          <a:prstGeom prst="flowChartConnector">
            <a:avLst/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9" name="流程图: 接点 128">
            <a:extLst>
              <a:ext uri="{FF2B5EF4-FFF2-40B4-BE49-F238E27FC236}">
                <a16:creationId xmlns:a16="http://schemas.microsoft.com/office/drawing/2014/main" id="{6F7A1E70-FAB8-4679-A9E4-D1F487AC4A0F}"/>
              </a:ext>
            </a:extLst>
          </p:cNvPr>
          <p:cNvSpPr/>
          <p:nvPr/>
        </p:nvSpPr>
        <p:spPr>
          <a:xfrm>
            <a:off x="8845644" y="3109715"/>
            <a:ext cx="364062" cy="335719"/>
          </a:xfrm>
          <a:prstGeom prst="flowChartConnector">
            <a:avLst/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0" name="流程图: 接点 129">
            <a:extLst>
              <a:ext uri="{FF2B5EF4-FFF2-40B4-BE49-F238E27FC236}">
                <a16:creationId xmlns:a16="http://schemas.microsoft.com/office/drawing/2014/main" id="{8B40B42E-C2DF-4890-B9B1-15EC4781B375}"/>
              </a:ext>
            </a:extLst>
          </p:cNvPr>
          <p:cNvSpPr/>
          <p:nvPr/>
        </p:nvSpPr>
        <p:spPr>
          <a:xfrm>
            <a:off x="9430131" y="3109718"/>
            <a:ext cx="364062" cy="335719"/>
          </a:xfrm>
          <a:prstGeom prst="flowChartConnector">
            <a:avLst/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1" name="流程图: 接点 130">
            <a:extLst>
              <a:ext uri="{FF2B5EF4-FFF2-40B4-BE49-F238E27FC236}">
                <a16:creationId xmlns:a16="http://schemas.microsoft.com/office/drawing/2014/main" id="{1C874259-0C7C-4B2F-8E20-449804498330}"/>
              </a:ext>
            </a:extLst>
          </p:cNvPr>
          <p:cNvSpPr/>
          <p:nvPr/>
        </p:nvSpPr>
        <p:spPr>
          <a:xfrm>
            <a:off x="10224777" y="3106266"/>
            <a:ext cx="364062" cy="335719"/>
          </a:xfrm>
          <a:prstGeom prst="flowChartConnector">
            <a:avLst/>
          </a:prstGeom>
          <a:noFill/>
          <a:ln w="1905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2" name="流程图: 接点 131">
            <a:extLst>
              <a:ext uri="{FF2B5EF4-FFF2-40B4-BE49-F238E27FC236}">
                <a16:creationId xmlns:a16="http://schemas.microsoft.com/office/drawing/2014/main" id="{A7356F27-7B25-40DB-89BB-A730834550E1}"/>
              </a:ext>
            </a:extLst>
          </p:cNvPr>
          <p:cNvSpPr/>
          <p:nvPr/>
        </p:nvSpPr>
        <p:spPr>
          <a:xfrm>
            <a:off x="10736594" y="3111958"/>
            <a:ext cx="364062" cy="335719"/>
          </a:xfrm>
          <a:prstGeom prst="flowChartConnector">
            <a:avLst/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3" name="流程图: 接点 132">
            <a:extLst>
              <a:ext uri="{FF2B5EF4-FFF2-40B4-BE49-F238E27FC236}">
                <a16:creationId xmlns:a16="http://schemas.microsoft.com/office/drawing/2014/main" id="{0DAEB61B-FFAF-47F5-B925-873EE62E0789}"/>
              </a:ext>
            </a:extLst>
          </p:cNvPr>
          <p:cNvSpPr/>
          <p:nvPr/>
        </p:nvSpPr>
        <p:spPr>
          <a:xfrm>
            <a:off x="9218906" y="2205476"/>
            <a:ext cx="375744" cy="335719"/>
          </a:xfrm>
          <a:prstGeom prst="flowChartConnector">
            <a:avLst/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4" name="流程图: 接点 133">
            <a:extLst>
              <a:ext uri="{FF2B5EF4-FFF2-40B4-BE49-F238E27FC236}">
                <a16:creationId xmlns:a16="http://schemas.microsoft.com/office/drawing/2014/main" id="{B588A492-9D02-47AC-9346-6B3284B1100A}"/>
              </a:ext>
            </a:extLst>
          </p:cNvPr>
          <p:cNvSpPr/>
          <p:nvPr/>
        </p:nvSpPr>
        <p:spPr>
          <a:xfrm>
            <a:off x="9784577" y="2193107"/>
            <a:ext cx="375744" cy="335719"/>
          </a:xfrm>
          <a:prstGeom prst="flowChartConnector">
            <a:avLst/>
          </a:prstGeom>
          <a:noFill/>
          <a:ln w="1905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5" name="流程图: 接点 134">
            <a:extLst>
              <a:ext uri="{FF2B5EF4-FFF2-40B4-BE49-F238E27FC236}">
                <a16:creationId xmlns:a16="http://schemas.microsoft.com/office/drawing/2014/main" id="{981635A0-48CF-4F24-ADDF-920CEB8B523D}"/>
              </a:ext>
            </a:extLst>
          </p:cNvPr>
          <p:cNvSpPr/>
          <p:nvPr/>
        </p:nvSpPr>
        <p:spPr>
          <a:xfrm>
            <a:off x="10352252" y="2182583"/>
            <a:ext cx="375744" cy="335719"/>
          </a:xfrm>
          <a:prstGeom prst="flowChartConnector">
            <a:avLst/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6" name="直接连接符 135">
            <a:extLst>
              <a:ext uri="{FF2B5EF4-FFF2-40B4-BE49-F238E27FC236}">
                <a16:creationId xmlns:a16="http://schemas.microsoft.com/office/drawing/2014/main" id="{0BA7D09F-AF80-47DD-98B4-8ABF367E1BF9}"/>
              </a:ext>
            </a:extLst>
          </p:cNvPr>
          <p:cNvCxnSpPr>
            <a:cxnSpLocks/>
            <a:stCxn id="126" idx="0"/>
            <a:endCxn id="129" idx="4"/>
          </p:cNvCxnSpPr>
          <p:nvPr/>
        </p:nvCxnSpPr>
        <p:spPr>
          <a:xfrm flipH="1" flipV="1">
            <a:off x="9027675" y="3445434"/>
            <a:ext cx="350667" cy="522288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7" name="直接连接符 136">
            <a:extLst>
              <a:ext uri="{FF2B5EF4-FFF2-40B4-BE49-F238E27FC236}">
                <a16:creationId xmlns:a16="http://schemas.microsoft.com/office/drawing/2014/main" id="{B058514F-5C82-4EA4-BE02-22BA9480F3EE}"/>
              </a:ext>
            </a:extLst>
          </p:cNvPr>
          <p:cNvCxnSpPr>
            <a:cxnSpLocks/>
            <a:stCxn id="130" idx="4"/>
            <a:endCxn id="126" idx="0"/>
          </p:cNvCxnSpPr>
          <p:nvPr/>
        </p:nvCxnSpPr>
        <p:spPr>
          <a:xfrm flipH="1">
            <a:off x="9378342" y="3445437"/>
            <a:ext cx="233820" cy="522285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8" name="直接连接符 137">
            <a:extLst>
              <a:ext uri="{FF2B5EF4-FFF2-40B4-BE49-F238E27FC236}">
                <a16:creationId xmlns:a16="http://schemas.microsoft.com/office/drawing/2014/main" id="{9746FBF4-0ECD-45E6-94B6-0DF2DF171879}"/>
              </a:ext>
            </a:extLst>
          </p:cNvPr>
          <p:cNvCxnSpPr>
            <a:cxnSpLocks/>
            <a:stCxn id="131" idx="4"/>
            <a:endCxn id="126" idx="0"/>
          </p:cNvCxnSpPr>
          <p:nvPr/>
        </p:nvCxnSpPr>
        <p:spPr>
          <a:xfrm flipH="1">
            <a:off x="9378342" y="3441985"/>
            <a:ext cx="1028466" cy="525737"/>
          </a:xfrm>
          <a:prstGeom prst="line">
            <a:avLst/>
          </a:prstGeom>
          <a:ln w="1905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9" name="直接连接符 138">
            <a:extLst>
              <a:ext uri="{FF2B5EF4-FFF2-40B4-BE49-F238E27FC236}">
                <a16:creationId xmlns:a16="http://schemas.microsoft.com/office/drawing/2014/main" id="{711B9175-C03E-4234-AA38-B7CA13BD140D}"/>
              </a:ext>
            </a:extLst>
          </p:cNvPr>
          <p:cNvCxnSpPr>
            <a:cxnSpLocks/>
            <a:stCxn id="132" idx="4"/>
            <a:endCxn id="126" idx="0"/>
          </p:cNvCxnSpPr>
          <p:nvPr/>
        </p:nvCxnSpPr>
        <p:spPr>
          <a:xfrm flipH="1">
            <a:off x="9378342" y="3447677"/>
            <a:ext cx="1540283" cy="520045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0" name="直接连接符 139">
            <a:extLst>
              <a:ext uri="{FF2B5EF4-FFF2-40B4-BE49-F238E27FC236}">
                <a16:creationId xmlns:a16="http://schemas.microsoft.com/office/drawing/2014/main" id="{C5060A79-E42D-47FB-B838-AD1D697DD199}"/>
              </a:ext>
            </a:extLst>
          </p:cNvPr>
          <p:cNvCxnSpPr>
            <a:cxnSpLocks/>
            <a:stCxn id="129" idx="4"/>
            <a:endCxn id="127" idx="0"/>
          </p:cNvCxnSpPr>
          <p:nvPr/>
        </p:nvCxnSpPr>
        <p:spPr>
          <a:xfrm>
            <a:off x="9027675" y="3445434"/>
            <a:ext cx="975844" cy="516599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1" name="直接连接符 140">
            <a:extLst>
              <a:ext uri="{FF2B5EF4-FFF2-40B4-BE49-F238E27FC236}">
                <a16:creationId xmlns:a16="http://schemas.microsoft.com/office/drawing/2014/main" id="{44E0E108-067B-4A97-938F-A706FACEFE79}"/>
              </a:ext>
            </a:extLst>
          </p:cNvPr>
          <p:cNvCxnSpPr>
            <a:cxnSpLocks/>
            <a:stCxn id="127" idx="0"/>
            <a:endCxn id="130" idx="4"/>
          </p:cNvCxnSpPr>
          <p:nvPr/>
        </p:nvCxnSpPr>
        <p:spPr>
          <a:xfrm flipH="1" flipV="1">
            <a:off x="9612162" y="3445437"/>
            <a:ext cx="391357" cy="516596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2" name="直接连接符 141">
            <a:extLst>
              <a:ext uri="{FF2B5EF4-FFF2-40B4-BE49-F238E27FC236}">
                <a16:creationId xmlns:a16="http://schemas.microsoft.com/office/drawing/2014/main" id="{9F351CBE-B1FA-4665-81E5-821ECA80D0F2}"/>
              </a:ext>
            </a:extLst>
          </p:cNvPr>
          <p:cNvCxnSpPr>
            <a:cxnSpLocks/>
            <a:stCxn id="127" idx="0"/>
            <a:endCxn id="131" idx="4"/>
          </p:cNvCxnSpPr>
          <p:nvPr/>
        </p:nvCxnSpPr>
        <p:spPr>
          <a:xfrm flipV="1">
            <a:off x="10003519" y="3441985"/>
            <a:ext cx="403289" cy="520048"/>
          </a:xfrm>
          <a:prstGeom prst="line">
            <a:avLst/>
          </a:prstGeom>
          <a:ln w="1905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3" name="直接连接符 142">
            <a:extLst>
              <a:ext uri="{FF2B5EF4-FFF2-40B4-BE49-F238E27FC236}">
                <a16:creationId xmlns:a16="http://schemas.microsoft.com/office/drawing/2014/main" id="{7D9B3B44-0014-4815-BB08-04D1FDE235B0}"/>
              </a:ext>
            </a:extLst>
          </p:cNvPr>
          <p:cNvCxnSpPr>
            <a:cxnSpLocks/>
            <a:stCxn id="132" idx="4"/>
            <a:endCxn id="127" idx="0"/>
          </p:cNvCxnSpPr>
          <p:nvPr/>
        </p:nvCxnSpPr>
        <p:spPr>
          <a:xfrm flipH="1">
            <a:off x="10003519" y="3447677"/>
            <a:ext cx="915106" cy="514356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直接连接符 143">
            <a:extLst>
              <a:ext uri="{FF2B5EF4-FFF2-40B4-BE49-F238E27FC236}">
                <a16:creationId xmlns:a16="http://schemas.microsoft.com/office/drawing/2014/main" id="{5A095765-8A64-4F62-AD5D-A50875C3B592}"/>
              </a:ext>
            </a:extLst>
          </p:cNvPr>
          <p:cNvCxnSpPr>
            <a:cxnSpLocks/>
            <a:stCxn id="128" idx="0"/>
            <a:endCxn id="129" idx="4"/>
          </p:cNvCxnSpPr>
          <p:nvPr/>
        </p:nvCxnSpPr>
        <p:spPr>
          <a:xfrm flipH="1" flipV="1">
            <a:off x="9027675" y="3445434"/>
            <a:ext cx="1588459" cy="518839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5" name="直接连接符 144">
            <a:extLst>
              <a:ext uri="{FF2B5EF4-FFF2-40B4-BE49-F238E27FC236}">
                <a16:creationId xmlns:a16="http://schemas.microsoft.com/office/drawing/2014/main" id="{B2894601-0135-4296-978B-28E62EFBEE2E}"/>
              </a:ext>
            </a:extLst>
          </p:cNvPr>
          <p:cNvCxnSpPr>
            <a:cxnSpLocks/>
            <a:stCxn id="128" idx="0"/>
            <a:endCxn id="130" idx="4"/>
          </p:cNvCxnSpPr>
          <p:nvPr/>
        </p:nvCxnSpPr>
        <p:spPr>
          <a:xfrm flipH="1" flipV="1">
            <a:off x="9612162" y="3445437"/>
            <a:ext cx="1003972" cy="518836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6" name="直接连接符 145">
            <a:extLst>
              <a:ext uri="{FF2B5EF4-FFF2-40B4-BE49-F238E27FC236}">
                <a16:creationId xmlns:a16="http://schemas.microsoft.com/office/drawing/2014/main" id="{E0F876C6-AE66-4877-8221-3ED971B3409D}"/>
              </a:ext>
            </a:extLst>
          </p:cNvPr>
          <p:cNvCxnSpPr>
            <a:cxnSpLocks/>
            <a:stCxn id="128" idx="0"/>
            <a:endCxn id="131" idx="4"/>
          </p:cNvCxnSpPr>
          <p:nvPr/>
        </p:nvCxnSpPr>
        <p:spPr>
          <a:xfrm flipH="1" flipV="1">
            <a:off x="10406808" y="3441985"/>
            <a:ext cx="209326" cy="522288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7" name="直接连接符 146">
            <a:extLst>
              <a:ext uri="{FF2B5EF4-FFF2-40B4-BE49-F238E27FC236}">
                <a16:creationId xmlns:a16="http://schemas.microsoft.com/office/drawing/2014/main" id="{5C8BE9B1-7020-43BC-93B8-138B09E7F734}"/>
              </a:ext>
            </a:extLst>
          </p:cNvPr>
          <p:cNvCxnSpPr>
            <a:cxnSpLocks/>
            <a:stCxn id="128" idx="0"/>
            <a:endCxn id="132" idx="4"/>
          </p:cNvCxnSpPr>
          <p:nvPr/>
        </p:nvCxnSpPr>
        <p:spPr>
          <a:xfrm flipV="1">
            <a:off x="10616134" y="3447677"/>
            <a:ext cx="302491" cy="516596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8" name="直接连接符 147">
            <a:extLst>
              <a:ext uri="{FF2B5EF4-FFF2-40B4-BE49-F238E27FC236}">
                <a16:creationId xmlns:a16="http://schemas.microsoft.com/office/drawing/2014/main" id="{E88C7B7A-56E1-4D7D-8EB7-22F2AE75A425}"/>
              </a:ext>
            </a:extLst>
          </p:cNvPr>
          <p:cNvCxnSpPr>
            <a:cxnSpLocks/>
            <a:stCxn id="133" idx="4"/>
            <a:endCxn id="129" idx="0"/>
          </p:cNvCxnSpPr>
          <p:nvPr/>
        </p:nvCxnSpPr>
        <p:spPr>
          <a:xfrm flipH="1">
            <a:off x="9027675" y="2541195"/>
            <a:ext cx="379103" cy="56852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9" name="直接连接符 148">
            <a:extLst>
              <a:ext uri="{FF2B5EF4-FFF2-40B4-BE49-F238E27FC236}">
                <a16:creationId xmlns:a16="http://schemas.microsoft.com/office/drawing/2014/main" id="{11C6A86F-DF5D-4231-8BDA-5F354355C8A9}"/>
              </a:ext>
            </a:extLst>
          </p:cNvPr>
          <p:cNvCxnSpPr>
            <a:cxnSpLocks/>
            <a:stCxn id="134" idx="4"/>
            <a:endCxn id="129" idx="0"/>
          </p:cNvCxnSpPr>
          <p:nvPr/>
        </p:nvCxnSpPr>
        <p:spPr>
          <a:xfrm flipH="1">
            <a:off x="9027675" y="2528826"/>
            <a:ext cx="944774" cy="580889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0" name="直接连接符 149">
            <a:extLst>
              <a:ext uri="{FF2B5EF4-FFF2-40B4-BE49-F238E27FC236}">
                <a16:creationId xmlns:a16="http://schemas.microsoft.com/office/drawing/2014/main" id="{BA721C6C-09F5-4250-AF1C-AEC8B88B2843}"/>
              </a:ext>
            </a:extLst>
          </p:cNvPr>
          <p:cNvCxnSpPr>
            <a:cxnSpLocks/>
            <a:stCxn id="135" idx="4"/>
            <a:endCxn id="129" idx="0"/>
          </p:cNvCxnSpPr>
          <p:nvPr/>
        </p:nvCxnSpPr>
        <p:spPr>
          <a:xfrm flipH="1">
            <a:off x="9027675" y="2518302"/>
            <a:ext cx="1512449" cy="591413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1" name="直接连接符 150">
            <a:extLst>
              <a:ext uri="{FF2B5EF4-FFF2-40B4-BE49-F238E27FC236}">
                <a16:creationId xmlns:a16="http://schemas.microsoft.com/office/drawing/2014/main" id="{614C4FEA-BDD2-4F4F-9B1B-3D68BA4D38AE}"/>
              </a:ext>
            </a:extLst>
          </p:cNvPr>
          <p:cNvCxnSpPr>
            <a:cxnSpLocks/>
            <a:stCxn id="133" idx="4"/>
            <a:endCxn id="130" idx="0"/>
          </p:cNvCxnSpPr>
          <p:nvPr/>
        </p:nvCxnSpPr>
        <p:spPr>
          <a:xfrm>
            <a:off x="9406778" y="2541195"/>
            <a:ext cx="205384" cy="568523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2" name="直接连接符 151">
            <a:extLst>
              <a:ext uri="{FF2B5EF4-FFF2-40B4-BE49-F238E27FC236}">
                <a16:creationId xmlns:a16="http://schemas.microsoft.com/office/drawing/2014/main" id="{808A428A-1BA1-4F0C-BD8A-E9DBBC2B137D}"/>
              </a:ext>
            </a:extLst>
          </p:cNvPr>
          <p:cNvCxnSpPr>
            <a:cxnSpLocks/>
            <a:stCxn id="134" idx="4"/>
            <a:endCxn id="130" idx="0"/>
          </p:cNvCxnSpPr>
          <p:nvPr/>
        </p:nvCxnSpPr>
        <p:spPr>
          <a:xfrm flipH="1">
            <a:off x="9612162" y="2528826"/>
            <a:ext cx="360287" cy="580892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3" name="直接连接符 152">
            <a:extLst>
              <a:ext uri="{FF2B5EF4-FFF2-40B4-BE49-F238E27FC236}">
                <a16:creationId xmlns:a16="http://schemas.microsoft.com/office/drawing/2014/main" id="{4D281082-2D5D-43A2-92F0-5562BEBE6B18}"/>
              </a:ext>
            </a:extLst>
          </p:cNvPr>
          <p:cNvCxnSpPr>
            <a:cxnSpLocks/>
            <a:stCxn id="135" idx="4"/>
            <a:endCxn id="130" idx="0"/>
          </p:cNvCxnSpPr>
          <p:nvPr/>
        </p:nvCxnSpPr>
        <p:spPr>
          <a:xfrm flipH="1">
            <a:off x="9612162" y="2518302"/>
            <a:ext cx="927962" cy="591416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4" name="直接连接符 153">
            <a:extLst>
              <a:ext uri="{FF2B5EF4-FFF2-40B4-BE49-F238E27FC236}">
                <a16:creationId xmlns:a16="http://schemas.microsoft.com/office/drawing/2014/main" id="{F57C3F77-8219-47A9-93D9-66D773746017}"/>
              </a:ext>
            </a:extLst>
          </p:cNvPr>
          <p:cNvCxnSpPr>
            <a:cxnSpLocks/>
            <a:stCxn id="133" idx="4"/>
            <a:endCxn id="131" idx="0"/>
          </p:cNvCxnSpPr>
          <p:nvPr/>
        </p:nvCxnSpPr>
        <p:spPr>
          <a:xfrm>
            <a:off x="9406778" y="2541195"/>
            <a:ext cx="1000030" cy="565071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5" name="直接连接符 154">
            <a:extLst>
              <a:ext uri="{FF2B5EF4-FFF2-40B4-BE49-F238E27FC236}">
                <a16:creationId xmlns:a16="http://schemas.microsoft.com/office/drawing/2014/main" id="{E969A05F-CAD6-4759-8095-3C8AE58E3B4B}"/>
              </a:ext>
            </a:extLst>
          </p:cNvPr>
          <p:cNvCxnSpPr>
            <a:cxnSpLocks/>
            <a:stCxn id="134" idx="4"/>
            <a:endCxn id="131" idx="0"/>
          </p:cNvCxnSpPr>
          <p:nvPr/>
        </p:nvCxnSpPr>
        <p:spPr>
          <a:xfrm>
            <a:off x="9972449" y="2528826"/>
            <a:ext cx="434359" cy="577440"/>
          </a:xfrm>
          <a:prstGeom prst="line">
            <a:avLst/>
          </a:prstGeom>
          <a:ln w="1905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6" name="直接连接符 155">
            <a:extLst>
              <a:ext uri="{FF2B5EF4-FFF2-40B4-BE49-F238E27FC236}">
                <a16:creationId xmlns:a16="http://schemas.microsoft.com/office/drawing/2014/main" id="{FCF308F6-79D8-42E4-A19A-1FA578F4EE1E}"/>
              </a:ext>
            </a:extLst>
          </p:cNvPr>
          <p:cNvCxnSpPr>
            <a:cxnSpLocks/>
            <a:stCxn id="135" idx="4"/>
            <a:endCxn id="131" idx="0"/>
          </p:cNvCxnSpPr>
          <p:nvPr/>
        </p:nvCxnSpPr>
        <p:spPr>
          <a:xfrm flipH="1">
            <a:off x="10406808" y="2518302"/>
            <a:ext cx="133316" cy="587964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7" name="直接连接符 156">
            <a:extLst>
              <a:ext uri="{FF2B5EF4-FFF2-40B4-BE49-F238E27FC236}">
                <a16:creationId xmlns:a16="http://schemas.microsoft.com/office/drawing/2014/main" id="{2B5853FA-DBBD-4631-B89C-54CCC245DF41}"/>
              </a:ext>
            </a:extLst>
          </p:cNvPr>
          <p:cNvCxnSpPr>
            <a:cxnSpLocks/>
            <a:stCxn id="133" idx="4"/>
            <a:endCxn id="132" idx="0"/>
          </p:cNvCxnSpPr>
          <p:nvPr/>
        </p:nvCxnSpPr>
        <p:spPr>
          <a:xfrm>
            <a:off x="9406778" y="2541195"/>
            <a:ext cx="1511847" cy="570763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8" name="直接连接符 157">
            <a:extLst>
              <a:ext uri="{FF2B5EF4-FFF2-40B4-BE49-F238E27FC236}">
                <a16:creationId xmlns:a16="http://schemas.microsoft.com/office/drawing/2014/main" id="{FF86366B-C0E3-442B-AA48-C20D73DC2EAC}"/>
              </a:ext>
            </a:extLst>
          </p:cNvPr>
          <p:cNvCxnSpPr>
            <a:cxnSpLocks/>
            <a:stCxn id="134" idx="4"/>
            <a:endCxn id="132" idx="0"/>
          </p:cNvCxnSpPr>
          <p:nvPr/>
        </p:nvCxnSpPr>
        <p:spPr>
          <a:xfrm>
            <a:off x="9972449" y="2528826"/>
            <a:ext cx="946176" cy="583132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9" name="直接连接符 158">
            <a:extLst>
              <a:ext uri="{FF2B5EF4-FFF2-40B4-BE49-F238E27FC236}">
                <a16:creationId xmlns:a16="http://schemas.microsoft.com/office/drawing/2014/main" id="{B5D430D1-6EFC-40C0-BAF4-F7F2BECE2E58}"/>
              </a:ext>
            </a:extLst>
          </p:cNvPr>
          <p:cNvCxnSpPr>
            <a:cxnSpLocks/>
            <a:stCxn id="135" idx="4"/>
            <a:endCxn id="132" idx="0"/>
          </p:cNvCxnSpPr>
          <p:nvPr/>
        </p:nvCxnSpPr>
        <p:spPr>
          <a:xfrm>
            <a:off x="10540124" y="2518302"/>
            <a:ext cx="378501" cy="593656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0" name="文本框 159">
            <a:extLst>
              <a:ext uri="{FF2B5EF4-FFF2-40B4-BE49-F238E27FC236}">
                <a16:creationId xmlns:a16="http://schemas.microsoft.com/office/drawing/2014/main" id="{32973121-5696-4EED-915F-FA68C46AEB71}"/>
              </a:ext>
            </a:extLst>
          </p:cNvPr>
          <p:cNvSpPr txBox="1"/>
          <p:nvPr/>
        </p:nvSpPr>
        <p:spPr>
          <a:xfrm>
            <a:off x="9075744" y="4812108"/>
            <a:ext cx="18453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dirty="0"/>
              <a:t>Random Init</a:t>
            </a:r>
          </a:p>
        </p:txBody>
      </p:sp>
    </p:spTree>
    <p:extLst>
      <p:ext uri="{BB962C8B-B14F-4D97-AF65-F5344CB8AC3E}">
        <p14:creationId xmlns:p14="http://schemas.microsoft.com/office/powerpoint/2010/main" val="5836409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5662" y="-41136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Lottery Ticket Hypothesis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257102" y="857020"/>
            <a:ext cx="904186" cy="2516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264831" y="857020"/>
            <a:ext cx="5307052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5" name="图片 4">
            <a:extLst>
              <a:ext uri="{FF2B5EF4-FFF2-40B4-BE49-F238E27FC236}">
                <a16:creationId xmlns:a16="http://schemas.microsoft.com/office/drawing/2014/main" id="{572DB7BF-B80E-454D-A21A-1DA5734DFF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4704" y="2380414"/>
            <a:ext cx="8942592" cy="370409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111A6426-FA02-48DA-81F7-815ED3C887FC}"/>
              </a:ext>
            </a:extLst>
          </p:cNvPr>
          <p:cNvSpPr txBox="1"/>
          <p:nvPr/>
        </p:nvSpPr>
        <p:spPr>
          <a:xfrm>
            <a:off x="257102" y="6256867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ICLR 2019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AA62574-72F1-466A-A82D-28B44911D158}"/>
              </a:ext>
            </a:extLst>
          </p:cNvPr>
          <p:cNvSpPr txBox="1"/>
          <p:nvPr/>
        </p:nvSpPr>
        <p:spPr>
          <a:xfrm>
            <a:off x="589085" y="1090898"/>
            <a:ext cx="109425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/>
              <a:t>Winning Tickets vs Random Init in Small DNNs</a:t>
            </a:r>
          </a:p>
        </p:txBody>
      </p:sp>
    </p:spTree>
    <p:extLst>
      <p:ext uri="{BB962C8B-B14F-4D97-AF65-F5344CB8AC3E}">
        <p14:creationId xmlns:p14="http://schemas.microsoft.com/office/powerpoint/2010/main" val="1522936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5662" y="-41136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Lottery Ticket Hypothesis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257102" y="857020"/>
            <a:ext cx="904186" cy="2516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264831" y="857020"/>
            <a:ext cx="5307052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5" name="图片 4">
            <a:extLst>
              <a:ext uri="{FF2B5EF4-FFF2-40B4-BE49-F238E27FC236}">
                <a16:creationId xmlns:a16="http://schemas.microsoft.com/office/drawing/2014/main" id="{F5EEFAD3-F536-4307-BDDF-B2E9B7FE14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2182" y="2461202"/>
            <a:ext cx="9307635" cy="2915457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02746A4A-5BCF-460A-851E-2F3CF8716A27}"/>
              </a:ext>
            </a:extLst>
          </p:cNvPr>
          <p:cNvSpPr txBox="1"/>
          <p:nvPr/>
        </p:nvSpPr>
        <p:spPr>
          <a:xfrm>
            <a:off x="257102" y="6256867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ICLR 2019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6CED576-427A-46F6-9B25-1C4C3190E49E}"/>
              </a:ext>
            </a:extLst>
          </p:cNvPr>
          <p:cNvSpPr txBox="1"/>
          <p:nvPr/>
        </p:nvSpPr>
        <p:spPr>
          <a:xfrm>
            <a:off x="589085" y="1090898"/>
            <a:ext cx="109425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/>
              <a:t>Winning Tickets vs Random Init in Resnet-18</a:t>
            </a:r>
          </a:p>
        </p:txBody>
      </p:sp>
    </p:spTree>
    <p:extLst>
      <p:ext uri="{BB962C8B-B14F-4D97-AF65-F5344CB8AC3E}">
        <p14:creationId xmlns:p14="http://schemas.microsoft.com/office/powerpoint/2010/main" val="42545074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5662" y="-41136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Lottery Ticket Hypothesis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257102" y="857020"/>
            <a:ext cx="904186" cy="2516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264831" y="857020"/>
            <a:ext cx="5307052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02746A4A-5BCF-460A-851E-2F3CF8716A27}"/>
              </a:ext>
            </a:extLst>
          </p:cNvPr>
          <p:cNvSpPr txBox="1"/>
          <p:nvPr/>
        </p:nvSpPr>
        <p:spPr>
          <a:xfrm>
            <a:off x="257102" y="6256867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ICLR 2019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6CED576-427A-46F6-9B25-1C4C3190E49E}"/>
              </a:ext>
            </a:extLst>
          </p:cNvPr>
          <p:cNvSpPr txBox="1"/>
          <p:nvPr/>
        </p:nvSpPr>
        <p:spPr>
          <a:xfrm>
            <a:off x="589085" y="1090898"/>
            <a:ext cx="109425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/>
              <a:t>Limitations</a:t>
            </a: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EC0ED542-2B1A-4256-8EF0-4D6F4A04490C}"/>
              </a:ext>
            </a:extLst>
          </p:cNvPr>
          <p:cNvSpPr/>
          <p:nvPr/>
        </p:nvSpPr>
        <p:spPr>
          <a:xfrm>
            <a:off x="1688855" y="3567769"/>
            <a:ext cx="2545518" cy="65488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Sensitive to Optimizer &amp; Learning Rate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4E47579D-69C4-4251-BA20-1364BDDE096F}"/>
              </a:ext>
            </a:extLst>
          </p:cNvPr>
          <p:cNvSpPr/>
          <p:nvPr/>
        </p:nvSpPr>
        <p:spPr>
          <a:xfrm>
            <a:off x="4739714" y="3567768"/>
            <a:ext cx="2545518" cy="65488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Limited to Small DNNs and Datasets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9F1333FC-8B31-4B4D-B68F-B8195A10A560}"/>
              </a:ext>
            </a:extLst>
          </p:cNvPr>
          <p:cNvSpPr/>
          <p:nvPr/>
        </p:nvSpPr>
        <p:spPr>
          <a:xfrm>
            <a:off x="7790573" y="3567768"/>
            <a:ext cx="2545518" cy="65488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Iterative Pruning is Time-Consuming</a:t>
            </a:r>
            <a:endParaRPr lang="zh-CN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44972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5662" y="-41136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 Subfields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257102" y="857020"/>
            <a:ext cx="904186" cy="2516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264831" y="857020"/>
            <a:ext cx="5307052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B0ADD00E-8CFE-4F98-BDFC-7BA69D82CF85}"/>
              </a:ext>
            </a:extLst>
          </p:cNvPr>
          <p:cNvSpPr/>
          <p:nvPr/>
        </p:nvSpPr>
        <p:spPr>
          <a:xfrm>
            <a:off x="3942882" y="1547583"/>
            <a:ext cx="4306236" cy="635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The Lottery Ticket Hypothesis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101D97B-874F-457C-BCA9-60806A8E434D}"/>
              </a:ext>
            </a:extLst>
          </p:cNvPr>
          <p:cNvSpPr/>
          <p:nvPr/>
        </p:nvSpPr>
        <p:spPr>
          <a:xfrm>
            <a:off x="1021882" y="3111500"/>
            <a:ext cx="1721318" cy="635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LT in larger models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BCB2D629-5C01-4366-AECC-8B0CD19C8FFC}"/>
              </a:ext>
            </a:extLst>
          </p:cNvPr>
          <p:cNvSpPr/>
          <p:nvPr/>
        </p:nvSpPr>
        <p:spPr>
          <a:xfrm>
            <a:off x="1882541" y="4675417"/>
            <a:ext cx="2429933" cy="635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Find </a:t>
            </a:r>
            <a:r>
              <a:rPr lang="en-US" altLang="zh-CN" sz="2000" dirty="0">
                <a:solidFill>
                  <a:srgbClr val="000000"/>
                </a:solidFill>
                <a:latin typeface="Arial"/>
                <a:ea typeface="微软雅黑"/>
              </a:rPr>
              <a:t>w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inning tickets efficiently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4191AC8-8754-4463-BEB7-0F0BBDA229E5}"/>
              </a:ext>
            </a:extLst>
          </p:cNvPr>
          <p:cNvSpPr/>
          <p:nvPr/>
        </p:nvSpPr>
        <p:spPr>
          <a:xfrm>
            <a:off x="3487118" y="3111500"/>
            <a:ext cx="1603871" cy="635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dirty="0">
                <a:solidFill>
                  <a:srgbClr val="000000"/>
                </a:solidFill>
                <a:latin typeface="Arial"/>
                <a:ea typeface="微软雅黑"/>
              </a:rPr>
              <a:t>Speedup Training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939F0D8E-5D03-441C-B691-6D5B4F15D842}"/>
              </a:ext>
            </a:extLst>
          </p:cNvPr>
          <p:cNvSpPr/>
          <p:nvPr/>
        </p:nvSpPr>
        <p:spPr>
          <a:xfrm>
            <a:off x="4893733" y="4675417"/>
            <a:ext cx="2153118" cy="635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Transfer </a:t>
            </a:r>
            <a:r>
              <a:rPr lang="en-US" altLang="zh-CN" sz="2000" dirty="0">
                <a:solidFill>
                  <a:srgbClr val="000000"/>
                </a:solidFill>
                <a:latin typeface="Arial"/>
                <a:ea typeface="微软雅黑"/>
              </a:rPr>
              <a:t>w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inning tickets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DEA8A324-7A8E-40CC-B05D-D35A92B4B04D}"/>
              </a:ext>
            </a:extLst>
          </p:cNvPr>
          <p:cNvSpPr/>
          <p:nvPr/>
        </p:nvSpPr>
        <p:spPr>
          <a:xfrm>
            <a:off x="5504021" y="3115733"/>
            <a:ext cx="2998491" cy="635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LT in other models(GANs, RL</a:t>
            </a:r>
            <a:r>
              <a:rPr lang="en-US" altLang="zh-CN" sz="2000" dirty="0">
                <a:solidFill>
                  <a:srgbClr val="000000"/>
                </a:solidFill>
                <a:latin typeface="Arial"/>
                <a:ea typeface="微软雅黑"/>
              </a:rPr>
              <a:t>,</a:t>
            </a:r>
            <a:r>
              <a:rPr lang="zh-CN" altLang="en-US" sz="2000" dirty="0">
                <a:solidFill>
                  <a:srgbClr val="000000"/>
                </a:solidFill>
                <a:latin typeface="Arial"/>
                <a:ea typeface="微软雅黑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Arial"/>
                <a:ea typeface="微软雅黑"/>
              </a:rPr>
              <a:t>GNN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)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26D36665-169D-4C03-AB13-BA909AE506C3}"/>
              </a:ext>
            </a:extLst>
          </p:cNvPr>
          <p:cNvSpPr/>
          <p:nvPr/>
        </p:nvSpPr>
        <p:spPr>
          <a:xfrm>
            <a:off x="8720730" y="3111500"/>
            <a:ext cx="1837017" cy="635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dirty="0">
                <a:solidFill>
                  <a:srgbClr val="000000"/>
                </a:solidFill>
                <a:latin typeface="Arial"/>
                <a:ea typeface="微软雅黑"/>
              </a:rPr>
              <a:t>Understanding LT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cxnSp>
        <p:nvCxnSpPr>
          <p:cNvPr id="8" name="连接符: 曲线 7">
            <a:extLst>
              <a:ext uri="{FF2B5EF4-FFF2-40B4-BE49-F238E27FC236}">
                <a16:creationId xmlns:a16="http://schemas.microsoft.com/office/drawing/2014/main" id="{7FB0D3D6-7E87-44F1-92BA-C44BB06A7A2A}"/>
              </a:ext>
            </a:extLst>
          </p:cNvPr>
          <p:cNvCxnSpPr>
            <a:stCxn id="6" idx="2"/>
            <a:endCxn id="9" idx="0"/>
          </p:cNvCxnSpPr>
          <p:nvPr/>
        </p:nvCxnSpPr>
        <p:spPr>
          <a:xfrm rot="5400000">
            <a:off x="3524813" y="540312"/>
            <a:ext cx="928917" cy="4213459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连接符: 曲线 16">
            <a:extLst>
              <a:ext uri="{FF2B5EF4-FFF2-40B4-BE49-F238E27FC236}">
                <a16:creationId xmlns:a16="http://schemas.microsoft.com/office/drawing/2014/main" id="{57BB64F6-D48B-44C5-9415-7B468B743BCD}"/>
              </a:ext>
            </a:extLst>
          </p:cNvPr>
          <p:cNvCxnSpPr>
            <a:cxnSpLocks/>
            <a:stCxn id="6" idx="2"/>
            <a:endCxn id="12" idx="0"/>
          </p:cNvCxnSpPr>
          <p:nvPr/>
        </p:nvCxnSpPr>
        <p:spPr>
          <a:xfrm rot="5400000">
            <a:off x="4728069" y="1743568"/>
            <a:ext cx="928917" cy="1806946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连接符: 曲线 20">
            <a:extLst>
              <a:ext uri="{FF2B5EF4-FFF2-40B4-BE49-F238E27FC236}">
                <a16:creationId xmlns:a16="http://schemas.microsoft.com/office/drawing/2014/main" id="{53EFF3EB-3D7D-4E8B-AECD-62C23D5675C7}"/>
              </a:ext>
            </a:extLst>
          </p:cNvPr>
          <p:cNvCxnSpPr>
            <a:cxnSpLocks/>
            <a:stCxn id="6" idx="2"/>
            <a:endCxn id="14" idx="0"/>
          </p:cNvCxnSpPr>
          <p:nvPr/>
        </p:nvCxnSpPr>
        <p:spPr>
          <a:xfrm rot="16200000" flipH="1">
            <a:off x="6083058" y="2195524"/>
            <a:ext cx="933150" cy="907267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连接符: 曲线 23">
            <a:extLst>
              <a:ext uri="{FF2B5EF4-FFF2-40B4-BE49-F238E27FC236}">
                <a16:creationId xmlns:a16="http://schemas.microsoft.com/office/drawing/2014/main" id="{2816411B-3DD5-4850-9879-40232E3AE831}"/>
              </a:ext>
            </a:extLst>
          </p:cNvPr>
          <p:cNvCxnSpPr>
            <a:cxnSpLocks/>
            <a:stCxn id="6" idx="2"/>
            <a:endCxn id="15" idx="0"/>
          </p:cNvCxnSpPr>
          <p:nvPr/>
        </p:nvCxnSpPr>
        <p:spPr>
          <a:xfrm rot="16200000" flipH="1">
            <a:off x="7403161" y="875421"/>
            <a:ext cx="928917" cy="3543239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连接符: 曲线 26">
            <a:extLst>
              <a:ext uri="{FF2B5EF4-FFF2-40B4-BE49-F238E27FC236}">
                <a16:creationId xmlns:a16="http://schemas.microsoft.com/office/drawing/2014/main" id="{BC1B9550-3175-4D67-85AC-EF3014BFE348}"/>
              </a:ext>
            </a:extLst>
          </p:cNvPr>
          <p:cNvCxnSpPr>
            <a:cxnSpLocks/>
            <a:stCxn id="12" idx="2"/>
            <a:endCxn id="11" idx="0"/>
          </p:cNvCxnSpPr>
          <p:nvPr/>
        </p:nvCxnSpPr>
        <p:spPr>
          <a:xfrm rot="5400000">
            <a:off x="3228823" y="3615185"/>
            <a:ext cx="928917" cy="1191546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连接符: 曲线 30">
            <a:extLst>
              <a:ext uri="{FF2B5EF4-FFF2-40B4-BE49-F238E27FC236}">
                <a16:creationId xmlns:a16="http://schemas.microsoft.com/office/drawing/2014/main" id="{68EE98F6-E2C4-4501-BC00-4E21A6CF9EBE}"/>
              </a:ext>
            </a:extLst>
          </p:cNvPr>
          <p:cNvCxnSpPr>
            <a:cxnSpLocks/>
            <a:stCxn id="12" idx="2"/>
            <a:endCxn id="13" idx="0"/>
          </p:cNvCxnSpPr>
          <p:nvPr/>
        </p:nvCxnSpPr>
        <p:spPr>
          <a:xfrm rot="16200000" flipH="1">
            <a:off x="4665215" y="3370339"/>
            <a:ext cx="928917" cy="1681238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27154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5662" y="-41136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 Subfields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257102" y="857020"/>
            <a:ext cx="904186" cy="2516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264831" y="857020"/>
            <a:ext cx="5307052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B0ADD00E-8CFE-4F98-BDFC-7BA69D82CF85}"/>
              </a:ext>
            </a:extLst>
          </p:cNvPr>
          <p:cNvSpPr/>
          <p:nvPr/>
        </p:nvSpPr>
        <p:spPr>
          <a:xfrm>
            <a:off x="3942882" y="1547583"/>
            <a:ext cx="4306236" cy="635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The Lottery Ticket Hypothesis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101D97B-874F-457C-BCA9-60806A8E434D}"/>
              </a:ext>
            </a:extLst>
          </p:cNvPr>
          <p:cNvSpPr/>
          <p:nvPr/>
        </p:nvSpPr>
        <p:spPr>
          <a:xfrm>
            <a:off x="1021882" y="3111500"/>
            <a:ext cx="1721318" cy="635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LT in larger models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BCB2D629-5C01-4366-AECC-8B0CD19C8FFC}"/>
              </a:ext>
            </a:extLst>
          </p:cNvPr>
          <p:cNvSpPr/>
          <p:nvPr/>
        </p:nvSpPr>
        <p:spPr>
          <a:xfrm>
            <a:off x="1882541" y="4675417"/>
            <a:ext cx="2429933" cy="635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Find </a:t>
            </a:r>
            <a:r>
              <a:rPr lang="en-US" altLang="zh-CN" sz="2000" dirty="0">
                <a:solidFill>
                  <a:schemeClr val="bg1">
                    <a:lumMod val="85000"/>
                  </a:schemeClr>
                </a:solidFill>
                <a:latin typeface="Arial"/>
                <a:ea typeface="微软雅黑"/>
              </a:rPr>
              <a:t>w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inning tickets efficiently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4191AC8-8754-4463-BEB7-0F0BBDA229E5}"/>
              </a:ext>
            </a:extLst>
          </p:cNvPr>
          <p:cNvSpPr/>
          <p:nvPr/>
        </p:nvSpPr>
        <p:spPr>
          <a:xfrm>
            <a:off x="3487118" y="3111500"/>
            <a:ext cx="1603871" cy="635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dirty="0">
                <a:solidFill>
                  <a:schemeClr val="bg1">
                    <a:lumMod val="85000"/>
                  </a:schemeClr>
                </a:solidFill>
                <a:latin typeface="Arial"/>
                <a:ea typeface="微软雅黑"/>
              </a:rPr>
              <a:t>Speedup Training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939F0D8E-5D03-441C-B691-6D5B4F15D842}"/>
              </a:ext>
            </a:extLst>
          </p:cNvPr>
          <p:cNvSpPr/>
          <p:nvPr/>
        </p:nvSpPr>
        <p:spPr>
          <a:xfrm>
            <a:off x="4893733" y="4675417"/>
            <a:ext cx="2153118" cy="635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Transfer </a:t>
            </a:r>
            <a:r>
              <a:rPr lang="en-US" altLang="zh-CN" sz="2000" dirty="0">
                <a:solidFill>
                  <a:schemeClr val="bg1">
                    <a:lumMod val="85000"/>
                  </a:schemeClr>
                </a:solidFill>
                <a:latin typeface="Arial"/>
                <a:ea typeface="微软雅黑"/>
              </a:rPr>
              <a:t>w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inning tickets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DEA8A324-7A8E-40CC-B05D-D35A92B4B04D}"/>
              </a:ext>
            </a:extLst>
          </p:cNvPr>
          <p:cNvSpPr/>
          <p:nvPr/>
        </p:nvSpPr>
        <p:spPr>
          <a:xfrm>
            <a:off x="5504021" y="3115733"/>
            <a:ext cx="2998491" cy="635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LT in other models(GANs, RL</a:t>
            </a:r>
            <a:r>
              <a:rPr lang="en-US" altLang="zh-CN" sz="2000" dirty="0">
                <a:solidFill>
                  <a:schemeClr val="bg1">
                    <a:lumMod val="85000"/>
                  </a:schemeClr>
                </a:solidFill>
                <a:latin typeface="Arial"/>
                <a:ea typeface="微软雅黑"/>
              </a:rPr>
              <a:t>,</a:t>
            </a:r>
            <a:r>
              <a:rPr lang="zh-CN" altLang="en-US" sz="2000" dirty="0">
                <a:solidFill>
                  <a:schemeClr val="bg1">
                    <a:lumMod val="85000"/>
                  </a:schemeClr>
                </a:solidFill>
                <a:latin typeface="Arial"/>
                <a:ea typeface="微软雅黑"/>
              </a:rPr>
              <a:t> </a:t>
            </a:r>
            <a:r>
              <a:rPr lang="en-US" altLang="zh-CN" sz="2000" dirty="0">
                <a:solidFill>
                  <a:schemeClr val="bg1">
                    <a:lumMod val="85000"/>
                  </a:schemeClr>
                </a:solidFill>
                <a:latin typeface="Arial"/>
                <a:ea typeface="微软雅黑"/>
              </a:rPr>
              <a:t>GNN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)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26D36665-169D-4C03-AB13-BA909AE506C3}"/>
              </a:ext>
            </a:extLst>
          </p:cNvPr>
          <p:cNvSpPr/>
          <p:nvPr/>
        </p:nvSpPr>
        <p:spPr>
          <a:xfrm>
            <a:off x="8720730" y="3111500"/>
            <a:ext cx="1837017" cy="635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dirty="0">
                <a:solidFill>
                  <a:schemeClr val="bg1">
                    <a:lumMod val="85000"/>
                  </a:schemeClr>
                </a:solidFill>
                <a:latin typeface="Arial"/>
                <a:ea typeface="微软雅黑"/>
              </a:rPr>
              <a:t>Understanding LT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cxnSp>
        <p:nvCxnSpPr>
          <p:cNvPr id="8" name="连接符: 曲线 7">
            <a:extLst>
              <a:ext uri="{FF2B5EF4-FFF2-40B4-BE49-F238E27FC236}">
                <a16:creationId xmlns:a16="http://schemas.microsoft.com/office/drawing/2014/main" id="{7FB0D3D6-7E87-44F1-92BA-C44BB06A7A2A}"/>
              </a:ext>
            </a:extLst>
          </p:cNvPr>
          <p:cNvCxnSpPr>
            <a:stCxn id="6" idx="2"/>
            <a:endCxn id="9" idx="0"/>
          </p:cNvCxnSpPr>
          <p:nvPr/>
        </p:nvCxnSpPr>
        <p:spPr>
          <a:xfrm rot="5400000">
            <a:off x="3524813" y="540312"/>
            <a:ext cx="928917" cy="4213459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连接符: 曲线 16">
            <a:extLst>
              <a:ext uri="{FF2B5EF4-FFF2-40B4-BE49-F238E27FC236}">
                <a16:creationId xmlns:a16="http://schemas.microsoft.com/office/drawing/2014/main" id="{57BB64F6-D48B-44C5-9415-7B468B743BCD}"/>
              </a:ext>
            </a:extLst>
          </p:cNvPr>
          <p:cNvCxnSpPr>
            <a:cxnSpLocks/>
            <a:stCxn id="6" idx="2"/>
            <a:endCxn id="12" idx="0"/>
          </p:cNvCxnSpPr>
          <p:nvPr/>
        </p:nvCxnSpPr>
        <p:spPr>
          <a:xfrm rot="5400000">
            <a:off x="4728069" y="1743568"/>
            <a:ext cx="928917" cy="1806946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连接符: 曲线 20">
            <a:extLst>
              <a:ext uri="{FF2B5EF4-FFF2-40B4-BE49-F238E27FC236}">
                <a16:creationId xmlns:a16="http://schemas.microsoft.com/office/drawing/2014/main" id="{53EFF3EB-3D7D-4E8B-AECD-62C23D5675C7}"/>
              </a:ext>
            </a:extLst>
          </p:cNvPr>
          <p:cNvCxnSpPr>
            <a:cxnSpLocks/>
            <a:stCxn id="6" idx="2"/>
            <a:endCxn id="14" idx="0"/>
          </p:cNvCxnSpPr>
          <p:nvPr/>
        </p:nvCxnSpPr>
        <p:spPr>
          <a:xfrm rot="16200000" flipH="1">
            <a:off x="6083058" y="2195524"/>
            <a:ext cx="933150" cy="907267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连接符: 曲线 23">
            <a:extLst>
              <a:ext uri="{FF2B5EF4-FFF2-40B4-BE49-F238E27FC236}">
                <a16:creationId xmlns:a16="http://schemas.microsoft.com/office/drawing/2014/main" id="{2816411B-3DD5-4850-9879-40232E3AE831}"/>
              </a:ext>
            </a:extLst>
          </p:cNvPr>
          <p:cNvCxnSpPr>
            <a:cxnSpLocks/>
            <a:stCxn id="6" idx="2"/>
            <a:endCxn id="15" idx="0"/>
          </p:cNvCxnSpPr>
          <p:nvPr/>
        </p:nvCxnSpPr>
        <p:spPr>
          <a:xfrm rot="16200000" flipH="1">
            <a:off x="7403161" y="875421"/>
            <a:ext cx="928917" cy="3543239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连接符: 曲线 26">
            <a:extLst>
              <a:ext uri="{FF2B5EF4-FFF2-40B4-BE49-F238E27FC236}">
                <a16:creationId xmlns:a16="http://schemas.microsoft.com/office/drawing/2014/main" id="{BC1B9550-3175-4D67-85AC-EF3014BFE348}"/>
              </a:ext>
            </a:extLst>
          </p:cNvPr>
          <p:cNvCxnSpPr>
            <a:cxnSpLocks/>
            <a:stCxn id="12" idx="2"/>
            <a:endCxn id="11" idx="0"/>
          </p:cNvCxnSpPr>
          <p:nvPr/>
        </p:nvCxnSpPr>
        <p:spPr>
          <a:xfrm rot="5400000">
            <a:off x="3228823" y="3615185"/>
            <a:ext cx="928917" cy="1191546"/>
          </a:xfrm>
          <a:prstGeom prst="curvedConnector3">
            <a:avLst>
              <a:gd name="adj1" fmla="val 50000"/>
            </a:avLst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连接符: 曲线 30">
            <a:extLst>
              <a:ext uri="{FF2B5EF4-FFF2-40B4-BE49-F238E27FC236}">
                <a16:creationId xmlns:a16="http://schemas.microsoft.com/office/drawing/2014/main" id="{68EE98F6-E2C4-4501-BC00-4E21A6CF9EBE}"/>
              </a:ext>
            </a:extLst>
          </p:cNvPr>
          <p:cNvCxnSpPr>
            <a:cxnSpLocks/>
            <a:stCxn id="12" idx="2"/>
            <a:endCxn id="13" idx="0"/>
          </p:cNvCxnSpPr>
          <p:nvPr/>
        </p:nvCxnSpPr>
        <p:spPr>
          <a:xfrm rot="16200000" flipH="1">
            <a:off x="4665215" y="3370339"/>
            <a:ext cx="928917" cy="1681238"/>
          </a:xfrm>
          <a:prstGeom prst="curvedConnector3">
            <a:avLst>
              <a:gd name="adj1" fmla="val 50000"/>
            </a:avLst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5562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5662" y="-41136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Lottery Ticket Hypothesis at Scale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257102" y="857020"/>
            <a:ext cx="904186" cy="2516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264831" y="857020"/>
            <a:ext cx="5307052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02746A4A-5BCF-460A-851E-2F3CF8716A27}"/>
              </a:ext>
            </a:extLst>
          </p:cNvPr>
          <p:cNvSpPr txBox="1"/>
          <p:nvPr/>
        </p:nvSpPr>
        <p:spPr>
          <a:xfrm>
            <a:off x="257102" y="6256867"/>
            <a:ext cx="2121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Arxiv</a:t>
            </a:r>
            <a:r>
              <a:rPr lang="en-US" altLang="zh-CN" dirty="0"/>
              <a:t> preprint 2019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80C802A-BD21-4D0E-B949-66609F6B8E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4742" y="2665805"/>
            <a:ext cx="8402515" cy="1526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3778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5662" y="-41136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Lottery Ticket Hypothesis at Scale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257102" y="857020"/>
            <a:ext cx="904186" cy="2516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264831" y="857020"/>
            <a:ext cx="5307052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02746A4A-5BCF-460A-851E-2F3CF8716A27}"/>
              </a:ext>
            </a:extLst>
          </p:cNvPr>
          <p:cNvSpPr txBox="1"/>
          <p:nvPr/>
        </p:nvSpPr>
        <p:spPr>
          <a:xfrm>
            <a:off x="257102" y="6256867"/>
            <a:ext cx="2121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Arxiv</a:t>
            </a:r>
            <a:r>
              <a:rPr lang="en-US" altLang="zh-CN" dirty="0"/>
              <a:t> preprint 2019</a:t>
            </a:r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244A5163-12AA-41AC-A5E5-7679ADE175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2861" y="2245928"/>
            <a:ext cx="6446278" cy="3343217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4FF6D80F-AF4D-47BF-8EA8-ECEDD5C84EFB}"/>
              </a:ext>
            </a:extLst>
          </p:cNvPr>
          <p:cNvSpPr txBox="1"/>
          <p:nvPr/>
        </p:nvSpPr>
        <p:spPr>
          <a:xfrm>
            <a:off x="1016000" y="1090898"/>
            <a:ext cx="1016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/>
              <a:t>Late Resetting</a:t>
            </a:r>
          </a:p>
        </p:txBody>
      </p:sp>
    </p:spTree>
    <p:extLst>
      <p:ext uri="{BB962C8B-B14F-4D97-AF65-F5344CB8AC3E}">
        <p14:creationId xmlns:p14="http://schemas.microsoft.com/office/powerpoint/2010/main" val="42889739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5662" y="-41136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Lottery Ticket Hypothesis at Scale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257102" y="857020"/>
            <a:ext cx="904186" cy="2516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264831" y="857020"/>
            <a:ext cx="5307052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02746A4A-5BCF-460A-851E-2F3CF8716A27}"/>
              </a:ext>
            </a:extLst>
          </p:cNvPr>
          <p:cNvSpPr txBox="1"/>
          <p:nvPr/>
        </p:nvSpPr>
        <p:spPr>
          <a:xfrm>
            <a:off x="257102" y="6256867"/>
            <a:ext cx="2121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Arxiv</a:t>
            </a:r>
            <a:r>
              <a:rPr lang="en-US" altLang="zh-CN" dirty="0"/>
              <a:t> preprint 2019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FF6D80F-AF4D-47BF-8EA8-ECEDD5C84EFB}"/>
              </a:ext>
            </a:extLst>
          </p:cNvPr>
          <p:cNvSpPr txBox="1"/>
          <p:nvPr/>
        </p:nvSpPr>
        <p:spPr>
          <a:xfrm>
            <a:off x="1016000" y="1090898"/>
            <a:ext cx="1016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/>
              <a:t>Late Resetting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8EE92F2-20A0-47FA-8D2D-7C2145CE3D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8264" y="2559456"/>
            <a:ext cx="4448175" cy="304234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BD49081-587F-4305-B2D0-8F0026D61B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8912" y="2559456"/>
            <a:ext cx="4448175" cy="3159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6633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5662" y="-41136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 Subfields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257102" y="857020"/>
            <a:ext cx="904186" cy="2516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264831" y="857020"/>
            <a:ext cx="5307052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B0ADD00E-8CFE-4F98-BDFC-7BA69D82CF85}"/>
              </a:ext>
            </a:extLst>
          </p:cNvPr>
          <p:cNvSpPr/>
          <p:nvPr/>
        </p:nvSpPr>
        <p:spPr>
          <a:xfrm>
            <a:off x="3942882" y="1547583"/>
            <a:ext cx="4306236" cy="635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The Lottery Ticket Hypothesis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101D97B-874F-457C-BCA9-60806A8E434D}"/>
              </a:ext>
            </a:extLst>
          </p:cNvPr>
          <p:cNvSpPr/>
          <p:nvPr/>
        </p:nvSpPr>
        <p:spPr>
          <a:xfrm>
            <a:off x="1021882" y="3111500"/>
            <a:ext cx="1721318" cy="635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LT in larger models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BCB2D629-5C01-4366-AECC-8B0CD19C8FFC}"/>
              </a:ext>
            </a:extLst>
          </p:cNvPr>
          <p:cNvSpPr/>
          <p:nvPr/>
        </p:nvSpPr>
        <p:spPr>
          <a:xfrm>
            <a:off x="1882541" y="4675417"/>
            <a:ext cx="2429933" cy="635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Find </a:t>
            </a:r>
            <a:r>
              <a:rPr lang="en-US" altLang="zh-CN" sz="2000" dirty="0">
                <a:solidFill>
                  <a:srgbClr val="000000"/>
                </a:solidFill>
                <a:latin typeface="Arial"/>
                <a:ea typeface="微软雅黑"/>
              </a:rPr>
              <a:t>w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inning tickets efficiently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4191AC8-8754-4463-BEB7-0F0BBDA229E5}"/>
              </a:ext>
            </a:extLst>
          </p:cNvPr>
          <p:cNvSpPr/>
          <p:nvPr/>
        </p:nvSpPr>
        <p:spPr>
          <a:xfrm>
            <a:off x="3487118" y="3111500"/>
            <a:ext cx="1603871" cy="635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dirty="0">
                <a:solidFill>
                  <a:srgbClr val="000000"/>
                </a:solidFill>
                <a:latin typeface="Arial"/>
                <a:ea typeface="微软雅黑"/>
              </a:rPr>
              <a:t>Speedup Training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939F0D8E-5D03-441C-B691-6D5B4F15D842}"/>
              </a:ext>
            </a:extLst>
          </p:cNvPr>
          <p:cNvSpPr/>
          <p:nvPr/>
        </p:nvSpPr>
        <p:spPr>
          <a:xfrm>
            <a:off x="4893733" y="4675417"/>
            <a:ext cx="2153118" cy="635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Transfer </a:t>
            </a:r>
            <a:r>
              <a:rPr lang="en-US" altLang="zh-CN" sz="2000" dirty="0">
                <a:solidFill>
                  <a:schemeClr val="bg1">
                    <a:lumMod val="85000"/>
                  </a:schemeClr>
                </a:solidFill>
                <a:latin typeface="Arial"/>
                <a:ea typeface="微软雅黑"/>
              </a:rPr>
              <a:t>w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inning tickets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26D36665-169D-4C03-AB13-BA909AE506C3}"/>
              </a:ext>
            </a:extLst>
          </p:cNvPr>
          <p:cNvSpPr/>
          <p:nvPr/>
        </p:nvSpPr>
        <p:spPr>
          <a:xfrm>
            <a:off x="8720730" y="3111500"/>
            <a:ext cx="1837017" cy="635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dirty="0">
                <a:solidFill>
                  <a:schemeClr val="bg1">
                    <a:lumMod val="85000"/>
                  </a:schemeClr>
                </a:solidFill>
                <a:latin typeface="Arial"/>
                <a:ea typeface="微软雅黑"/>
              </a:rPr>
              <a:t>Understanding LT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cxnSp>
        <p:nvCxnSpPr>
          <p:cNvPr id="8" name="连接符: 曲线 7">
            <a:extLst>
              <a:ext uri="{FF2B5EF4-FFF2-40B4-BE49-F238E27FC236}">
                <a16:creationId xmlns:a16="http://schemas.microsoft.com/office/drawing/2014/main" id="{7FB0D3D6-7E87-44F1-92BA-C44BB06A7A2A}"/>
              </a:ext>
            </a:extLst>
          </p:cNvPr>
          <p:cNvCxnSpPr>
            <a:stCxn id="6" idx="2"/>
            <a:endCxn id="9" idx="0"/>
          </p:cNvCxnSpPr>
          <p:nvPr/>
        </p:nvCxnSpPr>
        <p:spPr>
          <a:xfrm rot="5400000">
            <a:off x="3524813" y="540312"/>
            <a:ext cx="928917" cy="4213459"/>
          </a:xfrm>
          <a:prstGeom prst="curvedConnector3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连接符: 曲线 16">
            <a:extLst>
              <a:ext uri="{FF2B5EF4-FFF2-40B4-BE49-F238E27FC236}">
                <a16:creationId xmlns:a16="http://schemas.microsoft.com/office/drawing/2014/main" id="{57BB64F6-D48B-44C5-9415-7B468B743BCD}"/>
              </a:ext>
            </a:extLst>
          </p:cNvPr>
          <p:cNvCxnSpPr>
            <a:cxnSpLocks/>
            <a:stCxn id="6" idx="2"/>
            <a:endCxn id="12" idx="0"/>
          </p:cNvCxnSpPr>
          <p:nvPr/>
        </p:nvCxnSpPr>
        <p:spPr>
          <a:xfrm rot="5400000">
            <a:off x="4728069" y="1743568"/>
            <a:ext cx="928917" cy="1806946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连接符: 曲线 20">
            <a:extLst>
              <a:ext uri="{FF2B5EF4-FFF2-40B4-BE49-F238E27FC236}">
                <a16:creationId xmlns:a16="http://schemas.microsoft.com/office/drawing/2014/main" id="{53EFF3EB-3D7D-4E8B-AECD-62C23D5675C7}"/>
              </a:ext>
            </a:extLst>
          </p:cNvPr>
          <p:cNvCxnSpPr>
            <a:cxnSpLocks/>
            <a:stCxn id="6" idx="2"/>
            <a:endCxn id="20" idx="0"/>
          </p:cNvCxnSpPr>
          <p:nvPr/>
        </p:nvCxnSpPr>
        <p:spPr>
          <a:xfrm rot="16200000" flipH="1">
            <a:off x="6083058" y="2195524"/>
            <a:ext cx="933150" cy="907267"/>
          </a:xfrm>
          <a:prstGeom prst="curvedConnector3">
            <a:avLst>
              <a:gd name="adj1" fmla="val 50000"/>
            </a:avLst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连接符: 曲线 23">
            <a:extLst>
              <a:ext uri="{FF2B5EF4-FFF2-40B4-BE49-F238E27FC236}">
                <a16:creationId xmlns:a16="http://schemas.microsoft.com/office/drawing/2014/main" id="{2816411B-3DD5-4850-9879-40232E3AE831}"/>
              </a:ext>
            </a:extLst>
          </p:cNvPr>
          <p:cNvCxnSpPr>
            <a:cxnSpLocks/>
            <a:stCxn id="6" idx="2"/>
            <a:endCxn id="15" idx="0"/>
          </p:cNvCxnSpPr>
          <p:nvPr/>
        </p:nvCxnSpPr>
        <p:spPr>
          <a:xfrm rot="16200000" flipH="1">
            <a:off x="7403161" y="875421"/>
            <a:ext cx="928917" cy="3543239"/>
          </a:xfrm>
          <a:prstGeom prst="curvedConnector3">
            <a:avLst>
              <a:gd name="adj1" fmla="val 50000"/>
            </a:avLst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连接符: 曲线 26">
            <a:extLst>
              <a:ext uri="{FF2B5EF4-FFF2-40B4-BE49-F238E27FC236}">
                <a16:creationId xmlns:a16="http://schemas.microsoft.com/office/drawing/2014/main" id="{BC1B9550-3175-4D67-85AC-EF3014BFE348}"/>
              </a:ext>
            </a:extLst>
          </p:cNvPr>
          <p:cNvCxnSpPr>
            <a:cxnSpLocks/>
            <a:stCxn id="12" idx="2"/>
            <a:endCxn id="11" idx="0"/>
          </p:cNvCxnSpPr>
          <p:nvPr/>
        </p:nvCxnSpPr>
        <p:spPr>
          <a:xfrm rot="5400000">
            <a:off x="3228823" y="3615185"/>
            <a:ext cx="928917" cy="1191546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连接符: 曲线 30">
            <a:extLst>
              <a:ext uri="{FF2B5EF4-FFF2-40B4-BE49-F238E27FC236}">
                <a16:creationId xmlns:a16="http://schemas.microsoft.com/office/drawing/2014/main" id="{68EE98F6-E2C4-4501-BC00-4E21A6CF9EBE}"/>
              </a:ext>
            </a:extLst>
          </p:cNvPr>
          <p:cNvCxnSpPr>
            <a:cxnSpLocks/>
            <a:stCxn id="12" idx="2"/>
            <a:endCxn id="13" idx="0"/>
          </p:cNvCxnSpPr>
          <p:nvPr/>
        </p:nvCxnSpPr>
        <p:spPr>
          <a:xfrm rot="16200000" flipH="1">
            <a:off x="4665215" y="3370339"/>
            <a:ext cx="928917" cy="1681238"/>
          </a:xfrm>
          <a:prstGeom prst="curvedConnector3">
            <a:avLst>
              <a:gd name="adj1" fmla="val 50000"/>
            </a:avLst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矩形 19">
            <a:extLst>
              <a:ext uri="{FF2B5EF4-FFF2-40B4-BE49-F238E27FC236}">
                <a16:creationId xmlns:a16="http://schemas.microsoft.com/office/drawing/2014/main" id="{51132D01-C916-494F-A066-5BE342146096}"/>
              </a:ext>
            </a:extLst>
          </p:cNvPr>
          <p:cNvSpPr/>
          <p:nvPr/>
        </p:nvSpPr>
        <p:spPr>
          <a:xfrm>
            <a:off x="5504021" y="3115733"/>
            <a:ext cx="2998491" cy="635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LT in other models(GANs, RL</a:t>
            </a:r>
            <a:r>
              <a:rPr lang="en-US" altLang="zh-CN" sz="2000" dirty="0">
                <a:solidFill>
                  <a:schemeClr val="bg1">
                    <a:lumMod val="85000"/>
                  </a:schemeClr>
                </a:solidFill>
                <a:latin typeface="Arial"/>
                <a:ea typeface="微软雅黑"/>
              </a:rPr>
              <a:t>,</a:t>
            </a:r>
            <a:r>
              <a:rPr lang="zh-CN" altLang="en-US" sz="2000" dirty="0">
                <a:solidFill>
                  <a:schemeClr val="bg1">
                    <a:lumMod val="85000"/>
                  </a:schemeClr>
                </a:solidFill>
                <a:latin typeface="Arial"/>
                <a:ea typeface="微软雅黑"/>
              </a:rPr>
              <a:t> </a:t>
            </a:r>
            <a:r>
              <a:rPr lang="en-US" altLang="zh-CN" sz="2000" dirty="0">
                <a:solidFill>
                  <a:schemeClr val="bg1">
                    <a:lumMod val="85000"/>
                  </a:schemeClr>
                </a:solidFill>
                <a:latin typeface="Arial"/>
                <a:ea typeface="微软雅黑"/>
              </a:rPr>
              <a:t>GNN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)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585872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5662" y="-45754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Background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257102" y="857020"/>
            <a:ext cx="904186" cy="2516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264831" y="857020"/>
            <a:ext cx="5307052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5" name="图片 4">
            <a:extLst>
              <a:ext uri="{FF2B5EF4-FFF2-40B4-BE49-F238E27FC236}">
                <a16:creationId xmlns:a16="http://schemas.microsoft.com/office/drawing/2014/main" id="{D4427470-4A36-4082-8467-8EB5D48850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0604" y="3651951"/>
            <a:ext cx="5403455" cy="2391372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31558021-BED1-42CA-BE31-FD0CF7449A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5241" y="1396179"/>
            <a:ext cx="7241518" cy="2032821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35210544-A7B6-4305-91A5-2D06009473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41897" y="4707260"/>
            <a:ext cx="3311211" cy="1303348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84F73A74-843F-4219-9E00-87CF0B34F7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41897" y="3651951"/>
            <a:ext cx="3311213" cy="1153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3642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5662" y="-41136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Drawing Early-Bird Tickets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257102" y="857020"/>
            <a:ext cx="904186" cy="2516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264831" y="857020"/>
            <a:ext cx="5307052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5" name="图片 4">
            <a:extLst>
              <a:ext uri="{FF2B5EF4-FFF2-40B4-BE49-F238E27FC236}">
                <a16:creationId xmlns:a16="http://schemas.microsoft.com/office/drawing/2014/main" id="{8357B81F-550D-4F5B-8FC6-B68575A1E3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5233" y="992625"/>
            <a:ext cx="8881533" cy="101101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0CCC432F-677A-4BEB-B43E-194D7DDA4100}"/>
              </a:ext>
            </a:extLst>
          </p:cNvPr>
          <p:cNvSpPr txBox="1"/>
          <p:nvPr/>
        </p:nvSpPr>
        <p:spPr>
          <a:xfrm>
            <a:off x="257102" y="6256867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ICLR 2020</a:t>
            </a:r>
            <a:endParaRPr lang="zh-CN" altLang="en-US" dirty="0"/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4783BB50-C49F-4BCE-8967-28381C2910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6165" y="2182583"/>
            <a:ext cx="5879670" cy="3682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6024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5662" y="-41136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Drawing Early-Bird Tickets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257102" y="857020"/>
            <a:ext cx="904186" cy="2516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264831" y="857020"/>
            <a:ext cx="5307052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90" name="图片 89">
            <a:extLst>
              <a:ext uri="{FF2B5EF4-FFF2-40B4-BE49-F238E27FC236}">
                <a16:creationId xmlns:a16="http://schemas.microsoft.com/office/drawing/2014/main" id="{4A95AF74-B795-4A20-96DA-34E8C5C84C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2861" y="2245928"/>
            <a:ext cx="6446278" cy="3343217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64DC432A-E91D-454A-8BC2-7DE93424D0AA}"/>
              </a:ext>
            </a:extLst>
          </p:cNvPr>
          <p:cNvSpPr txBox="1"/>
          <p:nvPr/>
        </p:nvSpPr>
        <p:spPr>
          <a:xfrm>
            <a:off x="719259" y="1020560"/>
            <a:ext cx="107534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/>
              <a:t>Find EB via Iterative Pruning + Late Resetting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736030E-B0E1-4A03-94AE-74802B3397E2}"/>
              </a:ext>
            </a:extLst>
          </p:cNvPr>
          <p:cNvSpPr txBox="1"/>
          <p:nvPr/>
        </p:nvSpPr>
        <p:spPr>
          <a:xfrm>
            <a:off x="257102" y="6256867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ICLR 2020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122700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5662" y="-41136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Drawing Early-Bird Tickets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257102" y="857020"/>
            <a:ext cx="904186" cy="2516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264831" y="857020"/>
            <a:ext cx="5307052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0CCC432F-677A-4BEB-B43E-194D7DDA4100}"/>
              </a:ext>
            </a:extLst>
          </p:cNvPr>
          <p:cNvSpPr txBox="1"/>
          <p:nvPr/>
        </p:nvSpPr>
        <p:spPr>
          <a:xfrm>
            <a:off x="257102" y="6256867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ICLR 2020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E9D02A3-8264-41F3-A32E-8DE3AD8129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14" y="2367499"/>
            <a:ext cx="10927169" cy="2806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3035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5662" y="-41136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Drawing Early-Bird Tickets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257102" y="857020"/>
            <a:ext cx="904186" cy="2516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264831" y="857020"/>
            <a:ext cx="5307052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0CCC432F-677A-4BEB-B43E-194D7DDA4100}"/>
              </a:ext>
            </a:extLst>
          </p:cNvPr>
          <p:cNvSpPr txBox="1"/>
          <p:nvPr/>
        </p:nvSpPr>
        <p:spPr>
          <a:xfrm>
            <a:off x="257102" y="6256867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ICLR 2020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96204A9-B260-43FE-9E6C-62073D19C1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2702112"/>
            <a:ext cx="10515601" cy="2938182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C6FDD550-63E8-47BE-9C73-A50F2B0FFC98}"/>
              </a:ext>
            </a:extLst>
          </p:cNvPr>
          <p:cNvSpPr txBox="1"/>
          <p:nvPr/>
        </p:nvSpPr>
        <p:spPr>
          <a:xfrm>
            <a:off x="1432515" y="1090837"/>
            <a:ext cx="93269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/>
              <a:t>Scaling Factor-based Pruning Mask</a:t>
            </a:r>
          </a:p>
        </p:txBody>
      </p:sp>
    </p:spTree>
    <p:extLst>
      <p:ext uri="{BB962C8B-B14F-4D97-AF65-F5344CB8AC3E}">
        <p14:creationId xmlns:p14="http://schemas.microsoft.com/office/powerpoint/2010/main" val="25099003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5662" y="-41136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Drawing Early-Bird Tickets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257102" y="857020"/>
            <a:ext cx="904186" cy="2516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264831" y="857020"/>
            <a:ext cx="5307052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0CCC432F-677A-4BEB-B43E-194D7DDA4100}"/>
              </a:ext>
            </a:extLst>
          </p:cNvPr>
          <p:cNvSpPr txBox="1"/>
          <p:nvPr/>
        </p:nvSpPr>
        <p:spPr>
          <a:xfrm>
            <a:off x="257102" y="6256867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ICLR 2020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8B7D509-0BCC-4BCC-B1DB-DCCE102B0C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4251" y="2330149"/>
            <a:ext cx="7683498" cy="3830018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B22F39C8-4EA5-4024-A7BE-7D8EC79CB14C}"/>
              </a:ext>
            </a:extLst>
          </p:cNvPr>
          <p:cNvSpPr txBox="1"/>
          <p:nvPr/>
        </p:nvSpPr>
        <p:spPr>
          <a:xfrm>
            <a:off x="838200" y="961261"/>
            <a:ext cx="1051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/>
              <a:t>Distance between Masks from different Epochs</a:t>
            </a:r>
          </a:p>
        </p:txBody>
      </p:sp>
    </p:spTree>
    <p:extLst>
      <p:ext uri="{BB962C8B-B14F-4D97-AF65-F5344CB8AC3E}">
        <p14:creationId xmlns:p14="http://schemas.microsoft.com/office/powerpoint/2010/main" val="21782848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5662" y="-41136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Drawing Early-Bird Tickets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257102" y="857020"/>
            <a:ext cx="904186" cy="2516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264831" y="857020"/>
            <a:ext cx="5307052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0CCC432F-677A-4BEB-B43E-194D7DDA4100}"/>
              </a:ext>
            </a:extLst>
          </p:cNvPr>
          <p:cNvSpPr txBox="1"/>
          <p:nvPr/>
        </p:nvSpPr>
        <p:spPr>
          <a:xfrm>
            <a:off x="257102" y="6256867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ICLR 2020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22F39C8-4EA5-4024-A7BE-7D8EC79CB14C}"/>
              </a:ext>
            </a:extLst>
          </p:cNvPr>
          <p:cNvSpPr txBox="1"/>
          <p:nvPr/>
        </p:nvSpPr>
        <p:spPr>
          <a:xfrm>
            <a:off x="838200" y="961261"/>
            <a:ext cx="1051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/>
              <a:t>Find EB Using Mask Distance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531EBF0C-9F24-48FE-B5A9-04D4765C4C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6633" y="2029937"/>
            <a:ext cx="9338733" cy="3476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2136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5662" y="-41136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Drawing Early-Bird Tickets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257102" y="857020"/>
            <a:ext cx="904186" cy="2516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264831" y="857020"/>
            <a:ext cx="5307052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0CCC432F-677A-4BEB-B43E-194D7DDA4100}"/>
              </a:ext>
            </a:extLst>
          </p:cNvPr>
          <p:cNvSpPr txBox="1"/>
          <p:nvPr/>
        </p:nvSpPr>
        <p:spPr>
          <a:xfrm>
            <a:off x="257102" y="6256867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ICLR 2020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277C281-625A-4DFB-8F61-AE61501BB4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638" y="2360521"/>
            <a:ext cx="10984724" cy="3162144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98F0D1D2-0CA8-4495-A7DF-F78F6F28F0A9}"/>
              </a:ext>
            </a:extLst>
          </p:cNvPr>
          <p:cNvSpPr txBox="1"/>
          <p:nvPr/>
        </p:nvSpPr>
        <p:spPr>
          <a:xfrm>
            <a:off x="1432515" y="1090837"/>
            <a:ext cx="93269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/>
              <a:t>More Efficient Training</a:t>
            </a:r>
          </a:p>
        </p:txBody>
      </p:sp>
    </p:spTree>
    <p:extLst>
      <p:ext uri="{BB962C8B-B14F-4D97-AF65-F5344CB8AC3E}">
        <p14:creationId xmlns:p14="http://schemas.microsoft.com/office/powerpoint/2010/main" val="19524448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5662" y="-41136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 Subfields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257102" y="857020"/>
            <a:ext cx="904186" cy="2516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264831" y="857020"/>
            <a:ext cx="5307052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B0ADD00E-8CFE-4F98-BDFC-7BA69D82CF85}"/>
              </a:ext>
            </a:extLst>
          </p:cNvPr>
          <p:cNvSpPr/>
          <p:nvPr/>
        </p:nvSpPr>
        <p:spPr>
          <a:xfrm>
            <a:off x="3942882" y="1547583"/>
            <a:ext cx="4306236" cy="635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The Lottery Ticket Hypothesis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101D97B-874F-457C-BCA9-60806A8E434D}"/>
              </a:ext>
            </a:extLst>
          </p:cNvPr>
          <p:cNvSpPr/>
          <p:nvPr/>
        </p:nvSpPr>
        <p:spPr>
          <a:xfrm>
            <a:off x="1021882" y="3111500"/>
            <a:ext cx="1721318" cy="635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LT in larger models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BCB2D629-5C01-4366-AECC-8B0CD19C8FFC}"/>
              </a:ext>
            </a:extLst>
          </p:cNvPr>
          <p:cNvSpPr/>
          <p:nvPr/>
        </p:nvSpPr>
        <p:spPr>
          <a:xfrm>
            <a:off x="1882541" y="4675417"/>
            <a:ext cx="2429933" cy="635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Find </a:t>
            </a:r>
            <a:r>
              <a:rPr lang="en-US" altLang="zh-CN" sz="2000" dirty="0">
                <a:solidFill>
                  <a:schemeClr val="bg1">
                    <a:lumMod val="85000"/>
                  </a:schemeClr>
                </a:solidFill>
                <a:latin typeface="Arial"/>
                <a:ea typeface="微软雅黑"/>
              </a:rPr>
              <a:t>w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inning tickets efficiently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4191AC8-8754-4463-BEB7-0F0BBDA229E5}"/>
              </a:ext>
            </a:extLst>
          </p:cNvPr>
          <p:cNvSpPr/>
          <p:nvPr/>
        </p:nvSpPr>
        <p:spPr>
          <a:xfrm>
            <a:off x="3487118" y="3111500"/>
            <a:ext cx="1603871" cy="635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dirty="0">
                <a:solidFill>
                  <a:srgbClr val="000000"/>
                </a:solidFill>
                <a:latin typeface="Arial"/>
                <a:ea typeface="微软雅黑"/>
              </a:rPr>
              <a:t>Speedup Training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939F0D8E-5D03-441C-B691-6D5B4F15D842}"/>
              </a:ext>
            </a:extLst>
          </p:cNvPr>
          <p:cNvSpPr/>
          <p:nvPr/>
        </p:nvSpPr>
        <p:spPr>
          <a:xfrm>
            <a:off x="4893733" y="4675417"/>
            <a:ext cx="2153118" cy="635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Transfer </a:t>
            </a:r>
            <a:r>
              <a:rPr lang="en-US" altLang="zh-CN" sz="2000" dirty="0">
                <a:solidFill>
                  <a:schemeClr val="tx1"/>
                </a:solidFill>
                <a:latin typeface="Arial"/>
                <a:ea typeface="微软雅黑"/>
              </a:rPr>
              <a:t>w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inning tickets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26D36665-169D-4C03-AB13-BA909AE506C3}"/>
              </a:ext>
            </a:extLst>
          </p:cNvPr>
          <p:cNvSpPr/>
          <p:nvPr/>
        </p:nvSpPr>
        <p:spPr>
          <a:xfrm>
            <a:off x="8720730" y="3111500"/>
            <a:ext cx="1837017" cy="635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dirty="0">
                <a:solidFill>
                  <a:schemeClr val="bg1">
                    <a:lumMod val="85000"/>
                  </a:schemeClr>
                </a:solidFill>
                <a:latin typeface="Arial"/>
                <a:ea typeface="微软雅黑"/>
              </a:rPr>
              <a:t>Understanding LT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cxnSp>
        <p:nvCxnSpPr>
          <p:cNvPr id="8" name="连接符: 曲线 7">
            <a:extLst>
              <a:ext uri="{FF2B5EF4-FFF2-40B4-BE49-F238E27FC236}">
                <a16:creationId xmlns:a16="http://schemas.microsoft.com/office/drawing/2014/main" id="{7FB0D3D6-7E87-44F1-92BA-C44BB06A7A2A}"/>
              </a:ext>
            </a:extLst>
          </p:cNvPr>
          <p:cNvCxnSpPr>
            <a:stCxn id="6" idx="2"/>
            <a:endCxn id="9" idx="0"/>
          </p:cNvCxnSpPr>
          <p:nvPr/>
        </p:nvCxnSpPr>
        <p:spPr>
          <a:xfrm rot="5400000">
            <a:off x="3524813" y="540312"/>
            <a:ext cx="928917" cy="4213459"/>
          </a:xfrm>
          <a:prstGeom prst="curvedConnector3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连接符: 曲线 16">
            <a:extLst>
              <a:ext uri="{FF2B5EF4-FFF2-40B4-BE49-F238E27FC236}">
                <a16:creationId xmlns:a16="http://schemas.microsoft.com/office/drawing/2014/main" id="{57BB64F6-D48B-44C5-9415-7B468B743BCD}"/>
              </a:ext>
            </a:extLst>
          </p:cNvPr>
          <p:cNvCxnSpPr>
            <a:cxnSpLocks/>
            <a:stCxn id="6" idx="2"/>
            <a:endCxn id="12" idx="0"/>
          </p:cNvCxnSpPr>
          <p:nvPr/>
        </p:nvCxnSpPr>
        <p:spPr>
          <a:xfrm rot="5400000">
            <a:off x="4728069" y="1743568"/>
            <a:ext cx="928917" cy="1806946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连接符: 曲线 20">
            <a:extLst>
              <a:ext uri="{FF2B5EF4-FFF2-40B4-BE49-F238E27FC236}">
                <a16:creationId xmlns:a16="http://schemas.microsoft.com/office/drawing/2014/main" id="{53EFF3EB-3D7D-4E8B-AECD-62C23D5675C7}"/>
              </a:ext>
            </a:extLst>
          </p:cNvPr>
          <p:cNvCxnSpPr>
            <a:cxnSpLocks/>
            <a:stCxn id="6" idx="2"/>
            <a:endCxn id="20" idx="0"/>
          </p:cNvCxnSpPr>
          <p:nvPr/>
        </p:nvCxnSpPr>
        <p:spPr>
          <a:xfrm rot="16200000" flipH="1">
            <a:off x="6083058" y="2195524"/>
            <a:ext cx="933150" cy="907267"/>
          </a:xfrm>
          <a:prstGeom prst="curvedConnector3">
            <a:avLst>
              <a:gd name="adj1" fmla="val 50000"/>
            </a:avLst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连接符: 曲线 23">
            <a:extLst>
              <a:ext uri="{FF2B5EF4-FFF2-40B4-BE49-F238E27FC236}">
                <a16:creationId xmlns:a16="http://schemas.microsoft.com/office/drawing/2014/main" id="{2816411B-3DD5-4850-9879-40232E3AE831}"/>
              </a:ext>
            </a:extLst>
          </p:cNvPr>
          <p:cNvCxnSpPr>
            <a:cxnSpLocks/>
            <a:stCxn id="6" idx="2"/>
            <a:endCxn id="15" idx="0"/>
          </p:cNvCxnSpPr>
          <p:nvPr/>
        </p:nvCxnSpPr>
        <p:spPr>
          <a:xfrm rot="16200000" flipH="1">
            <a:off x="7403161" y="875421"/>
            <a:ext cx="928917" cy="3543239"/>
          </a:xfrm>
          <a:prstGeom prst="curvedConnector3">
            <a:avLst>
              <a:gd name="adj1" fmla="val 50000"/>
            </a:avLst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连接符: 曲线 26">
            <a:extLst>
              <a:ext uri="{FF2B5EF4-FFF2-40B4-BE49-F238E27FC236}">
                <a16:creationId xmlns:a16="http://schemas.microsoft.com/office/drawing/2014/main" id="{BC1B9550-3175-4D67-85AC-EF3014BFE348}"/>
              </a:ext>
            </a:extLst>
          </p:cNvPr>
          <p:cNvCxnSpPr>
            <a:cxnSpLocks/>
            <a:stCxn id="12" idx="2"/>
            <a:endCxn id="11" idx="0"/>
          </p:cNvCxnSpPr>
          <p:nvPr/>
        </p:nvCxnSpPr>
        <p:spPr>
          <a:xfrm rot="5400000">
            <a:off x="3228823" y="3615185"/>
            <a:ext cx="928917" cy="1191546"/>
          </a:xfrm>
          <a:prstGeom prst="curvedConnector3">
            <a:avLst>
              <a:gd name="adj1" fmla="val 50000"/>
            </a:avLst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连接符: 曲线 30">
            <a:extLst>
              <a:ext uri="{FF2B5EF4-FFF2-40B4-BE49-F238E27FC236}">
                <a16:creationId xmlns:a16="http://schemas.microsoft.com/office/drawing/2014/main" id="{68EE98F6-E2C4-4501-BC00-4E21A6CF9EBE}"/>
              </a:ext>
            </a:extLst>
          </p:cNvPr>
          <p:cNvCxnSpPr>
            <a:cxnSpLocks/>
            <a:stCxn id="12" idx="2"/>
            <a:endCxn id="13" idx="0"/>
          </p:cNvCxnSpPr>
          <p:nvPr/>
        </p:nvCxnSpPr>
        <p:spPr>
          <a:xfrm rot="16200000" flipH="1">
            <a:off x="4665215" y="3370339"/>
            <a:ext cx="928917" cy="1681238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矩形 19">
            <a:extLst>
              <a:ext uri="{FF2B5EF4-FFF2-40B4-BE49-F238E27FC236}">
                <a16:creationId xmlns:a16="http://schemas.microsoft.com/office/drawing/2014/main" id="{51132D01-C916-494F-A066-5BE342146096}"/>
              </a:ext>
            </a:extLst>
          </p:cNvPr>
          <p:cNvSpPr/>
          <p:nvPr/>
        </p:nvSpPr>
        <p:spPr>
          <a:xfrm>
            <a:off x="5504021" y="3115733"/>
            <a:ext cx="2998491" cy="635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LT in other models(GANs, RL</a:t>
            </a:r>
            <a:r>
              <a:rPr lang="en-US" altLang="zh-CN" sz="2000" dirty="0">
                <a:solidFill>
                  <a:schemeClr val="bg1">
                    <a:lumMod val="85000"/>
                  </a:schemeClr>
                </a:solidFill>
                <a:latin typeface="Arial"/>
                <a:ea typeface="微软雅黑"/>
              </a:rPr>
              <a:t>,</a:t>
            </a:r>
            <a:r>
              <a:rPr lang="zh-CN" altLang="en-US" sz="2000" dirty="0">
                <a:solidFill>
                  <a:schemeClr val="bg1">
                    <a:lumMod val="85000"/>
                  </a:schemeClr>
                </a:solidFill>
                <a:latin typeface="Arial"/>
                <a:ea typeface="微软雅黑"/>
              </a:rPr>
              <a:t> </a:t>
            </a:r>
            <a:r>
              <a:rPr lang="en-US" altLang="zh-CN" sz="2000" dirty="0">
                <a:solidFill>
                  <a:schemeClr val="bg1">
                    <a:lumMod val="85000"/>
                  </a:schemeClr>
                </a:solidFill>
                <a:latin typeface="Arial"/>
                <a:ea typeface="微软雅黑"/>
              </a:rPr>
              <a:t>GNN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)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788553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5662" y="-41136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One ticket to win them all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257102" y="857020"/>
            <a:ext cx="904186" cy="2516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264831" y="857020"/>
            <a:ext cx="5307052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0CCC432F-677A-4BEB-B43E-194D7DDA4100}"/>
              </a:ext>
            </a:extLst>
          </p:cNvPr>
          <p:cNvSpPr txBox="1"/>
          <p:nvPr/>
        </p:nvSpPr>
        <p:spPr>
          <a:xfrm>
            <a:off x="257102" y="6256867"/>
            <a:ext cx="1633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NeurIPS</a:t>
            </a:r>
            <a:r>
              <a:rPr lang="en-US" altLang="zh-CN" dirty="0"/>
              <a:t> 2019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8A28337-0B45-43E7-B6E5-8EFA7968F2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7433" y="1075827"/>
            <a:ext cx="6697133" cy="1358699"/>
          </a:xfrm>
          <a:prstGeom prst="rect">
            <a:avLst/>
          </a:prstGeom>
        </p:spPr>
      </p:pic>
      <p:sp>
        <p:nvSpPr>
          <p:cNvPr id="11" name="流程图: 接点 10">
            <a:extLst>
              <a:ext uri="{FF2B5EF4-FFF2-40B4-BE49-F238E27FC236}">
                <a16:creationId xmlns:a16="http://schemas.microsoft.com/office/drawing/2014/main" id="{54BAFB4D-342F-47A4-AACD-FE1CE1BE3F88}"/>
              </a:ext>
            </a:extLst>
          </p:cNvPr>
          <p:cNvSpPr/>
          <p:nvPr/>
        </p:nvSpPr>
        <p:spPr>
          <a:xfrm>
            <a:off x="5247936" y="5330578"/>
            <a:ext cx="364062" cy="335719"/>
          </a:xfrm>
          <a:prstGeom prst="flowChartConnector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流程图: 接点 11">
            <a:extLst>
              <a:ext uri="{FF2B5EF4-FFF2-40B4-BE49-F238E27FC236}">
                <a16:creationId xmlns:a16="http://schemas.microsoft.com/office/drawing/2014/main" id="{1EFDAE41-5D94-4D43-B7F8-934AADED45F9}"/>
              </a:ext>
            </a:extLst>
          </p:cNvPr>
          <p:cNvSpPr/>
          <p:nvPr/>
        </p:nvSpPr>
        <p:spPr>
          <a:xfrm>
            <a:off x="5873113" y="5324889"/>
            <a:ext cx="364062" cy="335719"/>
          </a:xfrm>
          <a:prstGeom prst="flowChartConnector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流程图: 接点 12">
            <a:extLst>
              <a:ext uri="{FF2B5EF4-FFF2-40B4-BE49-F238E27FC236}">
                <a16:creationId xmlns:a16="http://schemas.microsoft.com/office/drawing/2014/main" id="{5E1A4515-1D50-49D0-B4FC-A99B4F4C8052}"/>
              </a:ext>
            </a:extLst>
          </p:cNvPr>
          <p:cNvSpPr/>
          <p:nvPr/>
        </p:nvSpPr>
        <p:spPr>
          <a:xfrm>
            <a:off x="6485728" y="5327129"/>
            <a:ext cx="364062" cy="335719"/>
          </a:xfrm>
          <a:prstGeom prst="flowChartConnector">
            <a:avLst/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流程图: 接点 13">
            <a:extLst>
              <a:ext uri="{FF2B5EF4-FFF2-40B4-BE49-F238E27FC236}">
                <a16:creationId xmlns:a16="http://schemas.microsoft.com/office/drawing/2014/main" id="{234458AB-7487-4B49-AE14-FFD6E613CA47}"/>
              </a:ext>
            </a:extLst>
          </p:cNvPr>
          <p:cNvSpPr/>
          <p:nvPr/>
        </p:nvSpPr>
        <p:spPr>
          <a:xfrm>
            <a:off x="4897269" y="4472571"/>
            <a:ext cx="364062" cy="335719"/>
          </a:xfrm>
          <a:prstGeom prst="flowChartConnector">
            <a:avLst/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流程图: 接点 14">
            <a:extLst>
              <a:ext uri="{FF2B5EF4-FFF2-40B4-BE49-F238E27FC236}">
                <a16:creationId xmlns:a16="http://schemas.microsoft.com/office/drawing/2014/main" id="{DA103A9C-21A3-4F81-9BEA-33952B622359}"/>
              </a:ext>
            </a:extLst>
          </p:cNvPr>
          <p:cNvSpPr/>
          <p:nvPr/>
        </p:nvSpPr>
        <p:spPr>
          <a:xfrm>
            <a:off x="5481756" y="4472574"/>
            <a:ext cx="364062" cy="335719"/>
          </a:xfrm>
          <a:prstGeom prst="flowChartConnector">
            <a:avLst/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流程图: 接点 15">
            <a:extLst>
              <a:ext uri="{FF2B5EF4-FFF2-40B4-BE49-F238E27FC236}">
                <a16:creationId xmlns:a16="http://schemas.microsoft.com/office/drawing/2014/main" id="{62395ECA-C1EA-4E5B-A6E1-4A56E4FADBF6}"/>
              </a:ext>
            </a:extLst>
          </p:cNvPr>
          <p:cNvSpPr/>
          <p:nvPr/>
        </p:nvSpPr>
        <p:spPr>
          <a:xfrm>
            <a:off x="6276402" y="4469122"/>
            <a:ext cx="364062" cy="335719"/>
          </a:xfrm>
          <a:prstGeom prst="flowChartConnector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流程图: 接点 16">
            <a:extLst>
              <a:ext uri="{FF2B5EF4-FFF2-40B4-BE49-F238E27FC236}">
                <a16:creationId xmlns:a16="http://schemas.microsoft.com/office/drawing/2014/main" id="{3C5EFD72-7BB5-45E2-9434-681915BCCE8F}"/>
              </a:ext>
            </a:extLst>
          </p:cNvPr>
          <p:cNvSpPr/>
          <p:nvPr/>
        </p:nvSpPr>
        <p:spPr>
          <a:xfrm>
            <a:off x="6788219" y="4474814"/>
            <a:ext cx="364062" cy="335719"/>
          </a:xfrm>
          <a:prstGeom prst="flowChartConnector">
            <a:avLst/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流程图: 接点 17">
            <a:extLst>
              <a:ext uri="{FF2B5EF4-FFF2-40B4-BE49-F238E27FC236}">
                <a16:creationId xmlns:a16="http://schemas.microsoft.com/office/drawing/2014/main" id="{C404572E-BD2D-4C42-A0F9-D723E060E39C}"/>
              </a:ext>
            </a:extLst>
          </p:cNvPr>
          <p:cNvSpPr/>
          <p:nvPr/>
        </p:nvSpPr>
        <p:spPr>
          <a:xfrm>
            <a:off x="5270531" y="3568332"/>
            <a:ext cx="375744" cy="335719"/>
          </a:xfrm>
          <a:prstGeom prst="flowChartConnector">
            <a:avLst/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流程图: 接点 18">
            <a:extLst>
              <a:ext uri="{FF2B5EF4-FFF2-40B4-BE49-F238E27FC236}">
                <a16:creationId xmlns:a16="http://schemas.microsoft.com/office/drawing/2014/main" id="{29DB5BBA-5004-4E21-8FB5-B131A44A68C6}"/>
              </a:ext>
            </a:extLst>
          </p:cNvPr>
          <p:cNvSpPr/>
          <p:nvPr/>
        </p:nvSpPr>
        <p:spPr>
          <a:xfrm>
            <a:off x="5836202" y="3555963"/>
            <a:ext cx="375744" cy="335719"/>
          </a:xfrm>
          <a:prstGeom prst="flowChartConnector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流程图: 接点 19">
            <a:extLst>
              <a:ext uri="{FF2B5EF4-FFF2-40B4-BE49-F238E27FC236}">
                <a16:creationId xmlns:a16="http://schemas.microsoft.com/office/drawing/2014/main" id="{00E19E3B-C920-404F-9ED2-8841F671D080}"/>
              </a:ext>
            </a:extLst>
          </p:cNvPr>
          <p:cNvSpPr/>
          <p:nvPr/>
        </p:nvSpPr>
        <p:spPr>
          <a:xfrm>
            <a:off x="6403877" y="3545439"/>
            <a:ext cx="375744" cy="335719"/>
          </a:xfrm>
          <a:prstGeom prst="flowChartConnector">
            <a:avLst/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FF8E2492-AB01-4C15-9323-B5851480B204}"/>
              </a:ext>
            </a:extLst>
          </p:cNvPr>
          <p:cNvCxnSpPr>
            <a:cxnSpLocks/>
            <a:stCxn id="11" idx="0"/>
            <a:endCxn id="14" idx="4"/>
          </p:cNvCxnSpPr>
          <p:nvPr/>
        </p:nvCxnSpPr>
        <p:spPr>
          <a:xfrm flipH="1" flipV="1">
            <a:off x="5079300" y="4808290"/>
            <a:ext cx="350667" cy="522288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CAAD7B78-3D49-47A3-B28A-DD553D6286AD}"/>
              </a:ext>
            </a:extLst>
          </p:cNvPr>
          <p:cNvCxnSpPr>
            <a:cxnSpLocks/>
            <a:stCxn id="15" idx="4"/>
            <a:endCxn id="11" idx="0"/>
          </p:cNvCxnSpPr>
          <p:nvPr/>
        </p:nvCxnSpPr>
        <p:spPr>
          <a:xfrm flipH="1">
            <a:off x="5429967" y="4808293"/>
            <a:ext cx="233820" cy="522285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F10D17CE-A398-44EC-87FD-569DFE8ACF39}"/>
              </a:ext>
            </a:extLst>
          </p:cNvPr>
          <p:cNvCxnSpPr>
            <a:cxnSpLocks/>
            <a:stCxn id="16" idx="4"/>
            <a:endCxn id="11" idx="0"/>
          </p:cNvCxnSpPr>
          <p:nvPr/>
        </p:nvCxnSpPr>
        <p:spPr>
          <a:xfrm flipH="1">
            <a:off x="5429967" y="4804841"/>
            <a:ext cx="1028466" cy="52573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15F12951-67BA-4517-9D3A-2CE37FA81D09}"/>
              </a:ext>
            </a:extLst>
          </p:cNvPr>
          <p:cNvCxnSpPr>
            <a:cxnSpLocks/>
            <a:stCxn id="17" idx="4"/>
            <a:endCxn id="11" idx="0"/>
          </p:cNvCxnSpPr>
          <p:nvPr/>
        </p:nvCxnSpPr>
        <p:spPr>
          <a:xfrm flipH="1">
            <a:off x="5429967" y="4810533"/>
            <a:ext cx="1540283" cy="520045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170D0EE1-7545-482E-B2AC-568CE2512935}"/>
              </a:ext>
            </a:extLst>
          </p:cNvPr>
          <p:cNvCxnSpPr>
            <a:cxnSpLocks/>
            <a:stCxn id="14" idx="4"/>
            <a:endCxn id="12" idx="0"/>
          </p:cNvCxnSpPr>
          <p:nvPr/>
        </p:nvCxnSpPr>
        <p:spPr>
          <a:xfrm>
            <a:off x="5079300" y="4808290"/>
            <a:ext cx="975844" cy="516599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310FB51E-6A79-4753-B3A7-38D41D32CE40}"/>
              </a:ext>
            </a:extLst>
          </p:cNvPr>
          <p:cNvCxnSpPr>
            <a:cxnSpLocks/>
            <a:stCxn id="12" idx="0"/>
            <a:endCxn id="15" idx="4"/>
          </p:cNvCxnSpPr>
          <p:nvPr/>
        </p:nvCxnSpPr>
        <p:spPr>
          <a:xfrm flipH="1" flipV="1">
            <a:off x="5663787" y="4808293"/>
            <a:ext cx="391357" cy="516596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63DF0ED9-0E80-42AB-89E5-FD43996629BF}"/>
              </a:ext>
            </a:extLst>
          </p:cNvPr>
          <p:cNvCxnSpPr>
            <a:cxnSpLocks/>
            <a:stCxn id="12" idx="0"/>
            <a:endCxn id="16" idx="4"/>
          </p:cNvCxnSpPr>
          <p:nvPr/>
        </p:nvCxnSpPr>
        <p:spPr>
          <a:xfrm flipV="1">
            <a:off x="6055144" y="4804841"/>
            <a:ext cx="403289" cy="52004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EB89DF97-4F5A-4679-BF8A-14F6A896B87A}"/>
              </a:ext>
            </a:extLst>
          </p:cNvPr>
          <p:cNvCxnSpPr>
            <a:cxnSpLocks/>
            <a:stCxn id="17" idx="4"/>
            <a:endCxn id="12" idx="0"/>
          </p:cNvCxnSpPr>
          <p:nvPr/>
        </p:nvCxnSpPr>
        <p:spPr>
          <a:xfrm flipH="1">
            <a:off x="6055144" y="4810533"/>
            <a:ext cx="915106" cy="514356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CD3F2195-C9B5-4D4B-9353-6801965515FC}"/>
              </a:ext>
            </a:extLst>
          </p:cNvPr>
          <p:cNvCxnSpPr>
            <a:cxnSpLocks/>
            <a:stCxn id="13" idx="0"/>
            <a:endCxn id="14" idx="4"/>
          </p:cNvCxnSpPr>
          <p:nvPr/>
        </p:nvCxnSpPr>
        <p:spPr>
          <a:xfrm flipH="1" flipV="1">
            <a:off x="5079300" y="4808290"/>
            <a:ext cx="1588459" cy="518839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EEA1EA70-C93D-4818-9E8A-B805DB9C1E74}"/>
              </a:ext>
            </a:extLst>
          </p:cNvPr>
          <p:cNvCxnSpPr>
            <a:cxnSpLocks/>
            <a:stCxn id="13" idx="0"/>
            <a:endCxn id="15" idx="4"/>
          </p:cNvCxnSpPr>
          <p:nvPr/>
        </p:nvCxnSpPr>
        <p:spPr>
          <a:xfrm flipH="1" flipV="1">
            <a:off x="5663787" y="4808293"/>
            <a:ext cx="1003972" cy="518836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281537FF-035A-4665-972A-AFFC25390A1F}"/>
              </a:ext>
            </a:extLst>
          </p:cNvPr>
          <p:cNvCxnSpPr>
            <a:cxnSpLocks/>
            <a:stCxn id="13" idx="0"/>
            <a:endCxn id="16" idx="4"/>
          </p:cNvCxnSpPr>
          <p:nvPr/>
        </p:nvCxnSpPr>
        <p:spPr>
          <a:xfrm flipH="1" flipV="1">
            <a:off x="6458433" y="4804841"/>
            <a:ext cx="209326" cy="522288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B7FA0B33-EB9E-46A0-8DA8-99FDBDC91EE2}"/>
              </a:ext>
            </a:extLst>
          </p:cNvPr>
          <p:cNvCxnSpPr>
            <a:cxnSpLocks/>
            <a:stCxn id="13" idx="0"/>
            <a:endCxn id="17" idx="4"/>
          </p:cNvCxnSpPr>
          <p:nvPr/>
        </p:nvCxnSpPr>
        <p:spPr>
          <a:xfrm flipV="1">
            <a:off x="6667759" y="4810533"/>
            <a:ext cx="302491" cy="516596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797413D3-A06B-47AD-BF2C-34D0ACFC032B}"/>
              </a:ext>
            </a:extLst>
          </p:cNvPr>
          <p:cNvCxnSpPr>
            <a:cxnSpLocks/>
            <a:stCxn id="18" idx="4"/>
            <a:endCxn id="14" idx="0"/>
          </p:cNvCxnSpPr>
          <p:nvPr/>
        </p:nvCxnSpPr>
        <p:spPr>
          <a:xfrm flipH="1">
            <a:off x="5079300" y="3904051"/>
            <a:ext cx="379103" cy="56852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ECB886C0-3533-4F0F-8DA7-B9F9C466339A}"/>
              </a:ext>
            </a:extLst>
          </p:cNvPr>
          <p:cNvCxnSpPr>
            <a:cxnSpLocks/>
            <a:stCxn id="19" idx="4"/>
            <a:endCxn id="14" idx="0"/>
          </p:cNvCxnSpPr>
          <p:nvPr/>
        </p:nvCxnSpPr>
        <p:spPr>
          <a:xfrm flipH="1">
            <a:off x="5079300" y="3891682"/>
            <a:ext cx="944774" cy="580889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548F1694-21C3-4EF1-98BD-CED2616DE4C0}"/>
              </a:ext>
            </a:extLst>
          </p:cNvPr>
          <p:cNvCxnSpPr>
            <a:cxnSpLocks/>
            <a:stCxn id="20" idx="4"/>
            <a:endCxn id="14" idx="0"/>
          </p:cNvCxnSpPr>
          <p:nvPr/>
        </p:nvCxnSpPr>
        <p:spPr>
          <a:xfrm flipH="1">
            <a:off x="5079300" y="3881158"/>
            <a:ext cx="1512449" cy="591413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BF2C1419-CF25-4AD7-8106-0BF752D4AE27}"/>
              </a:ext>
            </a:extLst>
          </p:cNvPr>
          <p:cNvCxnSpPr>
            <a:cxnSpLocks/>
            <a:stCxn id="18" idx="4"/>
            <a:endCxn id="15" idx="0"/>
          </p:cNvCxnSpPr>
          <p:nvPr/>
        </p:nvCxnSpPr>
        <p:spPr>
          <a:xfrm>
            <a:off x="5458403" y="3904051"/>
            <a:ext cx="205384" cy="568523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id="{564A333D-CA1D-4E14-A964-A55C428C2451}"/>
              </a:ext>
            </a:extLst>
          </p:cNvPr>
          <p:cNvCxnSpPr>
            <a:cxnSpLocks/>
            <a:stCxn id="19" idx="4"/>
            <a:endCxn id="15" idx="0"/>
          </p:cNvCxnSpPr>
          <p:nvPr/>
        </p:nvCxnSpPr>
        <p:spPr>
          <a:xfrm flipH="1">
            <a:off x="5663787" y="3891682"/>
            <a:ext cx="360287" cy="580892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4B66AA29-DDD2-4FCE-BC02-1129DAB4BFE1}"/>
              </a:ext>
            </a:extLst>
          </p:cNvPr>
          <p:cNvCxnSpPr>
            <a:cxnSpLocks/>
            <a:stCxn id="20" idx="4"/>
            <a:endCxn id="15" idx="0"/>
          </p:cNvCxnSpPr>
          <p:nvPr/>
        </p:nvCxnSpPr>
        <p:spPr>
          <a:xfrm flipH="1">
            <a:off x="5663787" y="3881158"/>
            <a:ext cx="927962" cy="591416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9BEB159B-D5D5-4321-9796-00C5DC21C280}"/>
              </a:ext>
            </a:extLst>
          </p:cNvPr>
          <p:cNvCxnSpPr>
            <a:cxnSpLocks/>
            <a:stCxn id="18" idx="4"/>
            <a:endCxn id="16" idx="0"/>
          </p:cNvCxnSpPr>
          <p:nvPr/>
        </p:nvCxnSpPr>
        <p:spPr>
          <a:xfrm>
            <a:off x="5458403" y="3904051"/>
            <a:ext cx="1000030" cy="565071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直接连接符 39">
            <a:extLst>
              <a:ext uri="{FF2B5EF4-FFF2-40B4-BE49-F238E27FC236}">
                <a16:creationId xmlns:a16="http://schemas.microsoft.com/office/drawing/2014/main" id="{BD8FF883-5EE3-4030-BDD1-417B346F0230}"/>
              </a:ext>
            </a:extLst>
          </p:cNvPr>
          <p:cNvCxnSpPr>
            <a:cxnSpLocks/>
            <a:stCxn id="19" idx="4"/>
            <a:endCxn id="16" idx="0"/>
          </p:cNvCxnSpPr>
          <p:nvPr/>
        </p:nvCxnSpPr>
        <p:spPr>
          <a:xfrm>
            <a:off x="6024074" y="3891682"/>
            <a:ext cx="434359" cy="57744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7203A855-C023-43A7-A96F-C465842953E9}"/>
              </a:ext>
            </a:extLst>
          </p:cNvPr>
          <p:cNvCxnSpPr>
            <a:cxnSpLocks/>
            <a:stCxn id="20" idx="4"/>
            <a:endCxn id="16" idx="0"/>
          </p:cNvCxnSpPr>
          <p:nvPr/>
        </p:nvCxnSpPr>
        <p:spPr>
          <a:xfrm flipH="1">
            <a:off x="6458433" y="3881158"/>
            <a:ext cx="133316" cy="587964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直接连接符 41">
            <a:extLst>
              <a:ext uri="{FF2B5EF4-FFF2-40B4-BE49-F238E27FC236}">
                <a16:creationId xmlns:a16="http://schemas.microsoft.com/office/drawing/2014/main" id="{885EE91B-6D64-421D-91FC-7EE13438D3FD}"/>
              </a:ext>
            </a:extLst>
          </p:cNvPr>
          <p:cNvCxnSpPr>
            <a:cxnSpLocks/>
            <a:stCxn id="18" idx="4"/>
            <a:endCxn id="17" idx="0"/>
          </p:cNvCxnSpPr>
          <p:nvPr/>
        </p:nvCxnSpPr>
        <p:spPr>
          <a:xfrm>
            <a:off x="5458403" y="3904051"/>
            <a:ext cx="1511847" cy="570763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id="{5EDEFC72-997C-47C7-AB1F-AD1973DEAF2C}"/>
              </a:ext>
            </a:extLst>
          </p:cNvPr>
          <p:cNvCxnSpPr>
            <a:cxnSpLocks/>
            <a:stCxn id="19" idx="4"/>
            <a:endCxn id="17" idx="0"/>
          </p:cNvCxnSpPr>
          <p:nvPr/>
        </p:nvCxnSpPr>
        <p:spPr>
          <a:xfrm>
            <a:off x="6024074" y="3891682"/>
            <a:ext cx="946176" cy="583132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直接连接符 43">
            <a:extLst>
              <a:ext uri="{FF2B5EF4-FFF2-40B4-BE49-F238E27FC236}">
                <a16:creationId xmlns:a16="http://schemas.microsoft.com/office/drawing/2014/main" id="{E9D67512-3466-459F-8143-07513BE2F494}"/>
              </a:ext>
            </a:extLst>
          </p:cNvPr>
          <p:cNvCxnSpPr>
            <a:cxnSpLocks/>
            <a:stCxn id="20" idx="4"/>
            <a:endCxn id="17" idx="0"/>
          </p:cNvCxnSpPr>
          <p:nvPr/>
        </p:nvCxnSpPr>
        <p:spPr>
          <a:xfrm>
            <a:off x="6591749" y="3881158"/>
            <a:ext cx="378501" cy="593656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流程图: 磁盘 7">
            <a:extLst>
              <a:ext uri="{FF2B5EF4-FFF2-40B4-BE49-F238E27FC236}">
                <a16:creationId xmlns:a16="http://schemas.microsoft.com/office/drawing/2014/main" id="{773632D8-3816-4765-B4A4-75FBBC475D99}"/>
              </a:ext>
            </a:extLst>
          </p:cNvPr>
          <p:cNvSpPr/>
          <p:nvPr/>
        </p:nvSpPr>
        <p:spPr>
          <a:xfrm>
            <a:off x="1354924" y="4123266"/>
            <a:ext cx="1259401" cy="838200"/>
          </a:xfrm>
          <a:prstGeom prst="flowChartMagneticDisk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Source Task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52" name="流程图: 磁盘 51">
            <a:extLst>
              <a:ext uri="{FF2B5EF4-FFF2-40B4-BE49-F238E27FC236}">
                <a16:creationId xmlns:a16="http://schemas.microsoft.com/office/drawing/2014/main" id="{8AB33805-5C81-453B-8DD5-E25D1707F5F5}"/>
              </a:ext>
            </a:extLst>
          </p:cNvPr>
          <p:cNvSpPr/>
          <p:nvPr/>
        </p:nvSpPr>
        <p:spPr>
          <a:xfrm>
            <a:off x="9444567" y="3068092"/>
            <a:ext cx="1259401" cy="838200"/>
          </a:xfrm>
          <a:prstGeom prst="flowChartMagneticDisk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Target Task1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53" name="流程图: 磁盘 52">
            <a:extLst>
              <a:ext uri="{FF2B5EF4-FFF2-40B4-BE49-F238E27FC236}">
                <a16:creationId xmlns:a16="http://schemas.microsoft.com/office/drawing/2014/main" id="{417F79E1-74AD-4713-96C8-7F8AA3FE3139}"/>
              </a:ext>
            </a:extLst>
          </p:cNvPr>
          <p:cNvSpPr/>
          <p:nvPr/>
        </p:nvSpPr>
        <p:spPr>
          <a:xfrm>
            <a:off x="9444566" y="4228906"/>
            <a:ext cx="1259401" cy="838200"/>
          </a:xfrm>
          <a:prstGeom prst="flowChartMagneticDisk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Target Task2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54" name="流程图: 磁盘 53">
            <a:extLst>
              <a:ext uri="{FF2B5EF4-FFF2-40B4-BE49-F238E27FC236}">
                <a16:creationId xmlns:a16="http://schemas.microsoft.com/office/drawing/2014/main" id="{7391D643-838C-45FB-A540-7CAB46DCD288}"/>
              </a:ext>
            </a:extLst>
          </p:cNvPr>
          <p:cNvSpPr/>
          <p:nvPr/>
        </p:nvSpPr>
        <p:spPr>
          <a:xfrm>
            <a:off x="9444566" y="5494989"/>
            <a:ext cx="1259401" cy="838200"/>
          </a:xfrm>
          <a:prstGeom prst="flowChartMagneticDisk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Target Task3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55" name="箭头: 右 54">
            <a:extLst>
              <a:ext uri="{FF2B5EF4-FFF2-40B4-BE49-F238E27FC236}">
                <a16:creationId xmlns:a16="http://schemas.microsoft.com/office/drawing/2014/main" id="{939F0116-9442-4414-BC43-684795B00005}"/>
              </a:ext>
            </a:extLst>
          </p:cNvPr>
          <p:cNvSpPr/>
          <p:nvPr/>
        </p:nvSpPr>
        <p:spPr>
          <a:xfrm>
            <a:off x="3376552" y="4480916"/>
            <a:ext cx="853441" cy="264953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AF8395AE-D151-46EC-81DB-72C862285899}"/>
              </a:ext>
            </a:extLst>
          </p:cNvPr>
          <p:cNvSpPr txBox="1"/>
          <p:nvPr/>
        </p:nvSpPr>
        <p:spPr>
          <a:xfrm>
            <a:off x="2910837" y="3304986"/>
            <a:ext cx="16919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Find Winning Tickets</a:t>
            </a:r>
            <a:endParaRPr lang="zh-CN" altLang="en-US" dirty="0"/>
          </a:p>
        </p:txBody>
      </p:sp>
      <p:cxnSp>
        <p:nvCxnSpPr>
          <p:cNvPr id="58" name="连接符: 曲线 57">
            <a:extLst>
              <a:ext uri="{FF2B5EF4-FFF2-40B4-BE49-F238E27FC236}">
                <a16:creationId xmlns:a16="http://schemas.microsoft.com/office/drawing/2014/main" id="{29F7E606-52FA-4FA8-A41C-F973F445DE20}"/>
              </a:ext>
            </a:extLst>
          </p:cNvPr>
          <p:cNvCxnSpPr>
            <a:stCxn id="17" idx="6"/>
            <a:endCxn id="52" idx="2"/>
          </p:cNvCxnSpPr>
          <p:nvPr/>
        </p:nvCxnSpPr>
        <p:spPr>
          <a:xfrm flipV="1">
            <a:off x="7152281" y="3487192"/>
            <a:ext cx="2292286" cy="1155482"/>
          </a:xfrm>
          <a:prstGeom prst="curvedConnector3">
            <a:avLst>
              <a:gd name="adj1" fmla="val 76963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连接符: 曲线 58">
            <a:extLst>
              <a:ext uri="{FF2B5EF4-FFF2-40B4-BE49-F238E27FC236}">
                <a16:creationId xmlns:a16="http://schemas.microsoft.com/office/drawing/2014/main" id="{CF93011E-3950-4420-9E12-D58C72D3E98C}"/>
              </a:ext>
            </a:extLst>
          </p:cNvPr>
          <p:cNvCxnSpPr>
            <a:cxnSpLocks/>
            <a:stCxn id="17" idx="6"/>
            <a:endCxn id="53" idx="2"/>
          </p:cNvCxnSpPr>
          <p:nvPr/>
        </p:nvCxnSpPr>
        <p:spPr>
          <a:xfrm>
            <a:off x="7152281" y="4642674"/>
            <a:ext cx="2292285" cy="5332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连接符: 曲线 62">
            <a:extLst>
              <a:ext uri="{FF2B5EF4-FFF2-40B4-BE49-F238E27FC236}">
                <a16:creationId xmlns:a16="http://schemas.microsoft.com/office/drawing/2014/main" id="{0C983DEE-2F80-438E-BDE0-42A9767D52E4}"/>
              </a:ext>
            </a:extLst>
          </p:cNvPr>
          <p:cNvCxnSpPr>
            <a:cxnSpLocks/>
            <a:stCxn id="17" idx="6"/>
            <a:endCxn id="54" idx="2"/>
          </p:cNvCxnSpPr>
          <p:nvPr/>
        </p:nvCxnSpPr>
        <p:spPr>
          <a:xfrm>
            <a:off x="7152281" y="4642674"/>
            <a:ext cx="2292285" cy="1271415"/>
          </a:xfrm>
          <a:prstGeom prst="curvedConnector3">
            <a:avLst>
              <a:gd name="adj1" fmla="val 77332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文本框 65">
            <a:extLst>
              <a:ext uri="{FF2B5EF4-FFF2-40B4-BE49-F238E27FC236}">
                <a16:creationId xmlns:a16="http://schemas.microsoft.com/office/drawing/2014/main" id="{CBD87EBC-E277-4D6C-9EE0-61B86F0817DA}"/>
              </a:ext>
            </a:extLst>
          </p:cNvPr>
          <p:cNvSpPr txBox="1"/>
          <p:nvPr/>
        </p:nvSpPr>
        <p:spPr>
          <a:xfrm>
            <a:off x="6944661" y="3304987"/>
            <a:ext cx="21219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Transfer Winning Tickets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270323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5662" y="-41136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One ticket to win them all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257102" y="857020"/>
            <a:ext cx="904186" cy="2516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264831" y="857020"/>
            <a:ext cx="5307052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0CCC432F-677A-4BEB-B43E-194D7DDA4100}"/>
              </a:ext>
            </a:extLst>
          </p:cNvPr>
          <p:cNvSpPr txBox="1"/>
          <p:nvPr/>
        </p:nvSpPr>
        <p:spPr>
          <a:xfrm>
            <a:off x="257102" y="6256867"/>
            <a:ext cx="1633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NeurIPS</a:t>
            </a:r>
            <a:r>
              <a:rPr lang="en-US" altLang="zh-CN" dirty="0"/>
              <a:t> 2019</a:t>
            </a:r>
            <a:endParaRPr lang="zh-CN" altLang="en-US" dirty="0"/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43E9C2EB-8B74-44C6-8053-EAC2A4E2C054}"/>
              </a:ext>
            </a:extLst>
          </p:cNvPr>
          <p:cNvSpPr txBox="1"/>
          <p:nvPr/>
        </p:nvSpPr>
        <p:spPr>
          <a:xfrm>
            <a:off x="1432515" y="1090837"/>
            <a:ext cx="93269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/>
              <a:t>Find Wining Tickets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0058327-413C-4747-8D24-8235A4549DEF}"/>
              </a:ext>
            </a:extLst>
          </p:cNvPr>
          <p:cNvSpPr txBox="1"/>
          <p:nvPr/>
        </p:nvSpPr>
        <p:spPr>
          <a:xfrm>
            <a:off x="538195" y="2934103"/>
            <a:ext cx="611293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altLang="zh-CN" sz="2000" b="1" dirty="0"/>
              <a:t>Iterative Pruning:</a:t>
            </a:r>
            <a:r>
              <a:rPr lang="zh-CN" altLang="en-US" sz="2000" dirty="0"/>
              <a:t>基于</a:t>
            </a:r>
            <a:r>
              <a:rPr lang="en-US" altLang="zh-CN" sz="2000" dirty="0"/>
              <a:t>magnitude</a:t>
            </a:r>
            <a:r>
              <a:rPr lang="zh-CN" altLang="en-US" sz="2000" dirty="0"/>
              <a:t>的</a:t>
            </a:r>
            <a:r>
              <a:rPr lang="en-US" altLang="zh-CN" sz="2000" dirty="0"/>
              <a:t>unstructured pruning</a:t>
            </a:r>
            <a:r>
              <a:rPr lang="zh-CN" altLang="en-US" sz="2000" dirty="0"/>
              <a:t>，每个</a:t>
            </a:r>
            <a:r>
              <a:rPr lang="en-US" altLang="zh-CN" sz="2000" dirty="0"/>
              <a:t>iteration</a:t>
            </a:r>
            <a:r>
              <a:rPr lang="zh-CN" altLang="en-US" sz="2000" dirty="0"/>
              <a:t>减少</a:t>
            </a:r>
            <a:r>
              <a:rPr lang="en-US" altLang="zh-CN" sz="2000" dirty="0"/>
              <a:t>20%</a:t>
            </a:r>
            <a:r>
              <a:rPr lang="zh-CN" altLang="en-US" sz="2000" dirty="0"/>
              <a:t>的</a:t>
            </a:r>
            <a:r>
              <a:rPr lang="en-US" altLang="zh-CN" sz="2000" dirty="0"/>
              <a:t>weight</a:t>
            </a:r>
            <a:r>
              <a:rPr lang="zh-CN" altLang="en-US" sz="2000" dirty="0"/>
              <a:t>。</a:t>
            </a:r>
            <a:endParaRPr lang="en-US" altLang="zh-CN" sz="20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altLang="zh-CN" sz="2000" b="1" dirty="0"/>
              <a:t>Late Resetting</a:t>
            </a:r>
            <a:r>
              <a:rPr lang="en-US" altLang="zh-CN" sz="2000" dirty="0"/>
              <a:t>:</a:t>
            </a:r>
            <a:r>
              <a:rPr lang="zh-CN" altLang="en-US" sz="2000" dirty="0"/>
              <a:t> 每次</a:t>
            </a:r>
            <a:r>
              <a:rPr lang="en-US" altLang="zh-CN" sz="2000" dirty="0"/>
              <a:t>pruning</a:t>
            </a:r>
            <a:r>
              <a:rPr lang="zh-CN" altLang="en-US" sz="2000" dirty="0"/>
              <a:t>后，不将</a:t>
            </a:r>
            <a:r>
              <a:rPr lang="en-US" altLang="zh-CN" sz="2000" dirty="0"/>
              <a:t>weight</a:t>
            </a:r>
            <a:r>
              <a:rPr lang="zh-CN" altLang="en-US" sz="2000" dirty="0"/>
              <a:t>重置到初始化，而是到某个</a:t>
            </a:r>
            <a:r>
              <a:rPr lang="en-US" altLang="zh-CN" sz="2000" dirty="0"/>
              <a:t>early training stage</a:t>
            </a:r>
            <a:r>
              <a:rPr lang="zh-CN" altLang="en-US" sz="2000" dirty="0"/>
              <a:t>。</a:t>
            </a:r>
            <a:endParaRPr lang="en-US" altLang="zh-CN" sz="20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altLang="zh-CN" sz="2000" b="1" dirty="0"/>
              <a:t>Global Pruning</a:t>
            </a:r>
            <a:r>
              <a:rPr lang="en-US" altLang="zh-CN" sz="2000" dirty="0"/>
              <a:t>: </a:t>
            </a:r>
            <a:r>
              <a:rPr lang="zh-CN" altLang="en-US" sz="2000" dirty="0"/>
              <a:t>整个模型的</a:t>
            </a:r>
            <a:r>
              <a:rPr lang="en-US" altLang="zh-CN" sz="2000" dirty="0"/>
              <a:t>weight</a:t>
            </a:r>
            <a:r>
              <a:rPr lang="zh-CN" altLang="en-US" sz="2000" dirty="0"/>
              <a:t>一起比较重要性，而不是每层内的</a:t>
            </a:r>
            <a:r>
              <a:rPr lang="en-US" altLang="zh-CN" sz="2000" dirty="0"/>
              <a:t>weight</a:t>
            </a:r>
            <a:r>
              <a:rPr lang="zh-CN" altLang="en-US" sz="2000" dirty="0"/>
              <a:t>单独比较。</a:t>
            </a:r>
            <a:endParaRPr lang="en-US" altLang="zh-CN" sz="20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altLang="zh-CN" sz="2000" b="1" dirty="0"/>
              <a:t>Random Tickets</a:t>
            </a:r>
            <a:r>
              <a:rPr lang="en-US" altLang="zh-CN" sz="2000" dirty="0"/>
              <a:t>:</a:t>
            </a:r>
            <a:r>
              <a:rPr lang="zh-CN" altLang="en-US" sz="2000" dirty="0"/>
              <a:t> </a:t>
            </a:r>
            <a:r>
              <a:rPr lang="en-US" altLang="zh-CN" sz="2000" dirty="0"/>
              <a:t>Pruning mask</a:t>
            </a:r>
            <a:r>
              <a:rPr lang="zh-CN" altLang="en-US" sz="2000" dirty="0"/>
              <a:t>随机，</a:t>
            </a:r>
            <a:r>
              <a:rPr lang="en-US" altLang="zh-CN" sz="2000" dirty="0"/>
              <a:t>weight value</a:t>
            </a:r>
            <a:r>
              <a:rPr lang="zh-CN" altLang="en-US" sz="2000" dirty="0"/>
              <a:t>也随机。</a:t>
            </a:r>
            <a:endParaRPr lang="en-US" altLang="zh-CN" sz="20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altLang="zh-CN" sz="2000" b="1" dirty="0"/>
              <a:t>Models</a:t>
            </a:r>
            <a:r>
              <a:rPr lang="en-US" altLang="zh-CN" sz="2000" dirty="0"/>
              <a:t>: VGG19, ResNet50</a:t>
            </a:r>
            <a:r>
              <a:rPr lang="zh-CN" altLang="en-US" sz="2000" dirty="0"/>
              <a:t>。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A2D164F6-336C-4B06-A5C0-461F35FD80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7200" y="2934103"/>
            <a:ext cx="5130800" cy="1673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2217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96073" y="-37147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Lottery Ticket Hypothesis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257102" y="857020"/>
            <a:ext cx="904186" cy="2516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264831" y="857020"/>
            <a:ext cx="5307052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7" name="流程图: 接点 16">
            <a:extLst>
              <a:ext uri="{FF2B5EF4-FFF2-40B4-BE49-F238E27FC236}">
                <a16:creationId xmlns:a16="http://schemas.microsoft.com/office/drawing/2014/main" id="{B242621F-2622-44FA-9DFB-D5137BB933E1}"/>
              </a:ext>
            </a:extLst>
          </p:cNvPr>
          <p:cNvSpPr/>
          <p:nvPr/>
        </p:nvSpPr>
        <p:spPr>
          <a:xfrm>
            <a:off x="5055534" y="3128310"/>
            <a:ext cx="364062" cy="335719"/>
          </a:xfrm>
          <a:prstGeom prst="flowChartConnector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流程图: 接点 17">
            <a:extLst>
              <a:ext uri="{FF2B5EF4-FFF2-40B4-BE49-F238E27FC236}">
                <a16:creationId xmlns:a16="http://schemas.microsoft.com/office/drawing/2014/main" id="{3D124110-E858-4FC1-9DA4-8121765D45D9}"/>
              </a:ext>
            </a:extLst>
          </p:cNvPr>
          <p:cNvSpPr/>
          <p:nvPr/>
        </p:nvSpPr>
        <p:spPr>
          <a:xfrm>
            <a:off x="5680711" y="3122621"/>
            <a:ext cx="364062" cy="335719"/>
          </a:xfrm>
          <a:prstGeom prst="flowChartConnector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流程图: 接点 18">
            <a:extLst>
              <a:ext uri="{FF2B5EF4-FFF2-40B4-BE49-F238E27FC236}">
                <a16:creationId xmlns:a16="http://schemas.microsoft.com/office/drawing/2014/main" id="{D9D67F77-3C14-4CCA-BCB0-9BCC7DBBDED2}"/>
              </a:ext>
            </a:extLst>
          </p:cNvPr>
          <p:cNvSpPr/>
          <p:nvPr/>
        </p:nvSpPr>
        <p:spPr>
          <a:xfrm>
            <a:off x="6293326" y="3124861"/>
            <a:ext cx="364062" cy="335719"/>
          </a:xfrm>
          <a:prstGeom prst="flowChartConnector">
            <a:avLst/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流程图: 接点 19">
            <a:extLst>
              <a:ext uri="{FF2B5EF4-FFF2-40B4-BE49-F238E27FC236}">
                <a16:creationId xmlns:a16="http://schemas.microsoft.com/office/drawing/2014/main" id="{8D4A0562-0500-4999-A321-4AA8DA63E0F4}"/>
              </a:ext>
            </a:extLst>
          </p:cNvPr>
          <p:cNvSpPr/>
          <p:nvPr/>
        </p:nvSpPr>
        <p:spPr>
          <a:xfrm>
            <a:off x="4704867" y="2270303"/>
            <a:ext cx="364062" cy="335719"/>
          </a:xfrm>
          <a:prstGeom prst="flowChartConnector">
            <a:avLst/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流程图: 接点 20">
            <a:extLst>
              <a:ext uri="{FF2B5EF4-FFF2-40B4-BE49-F238E27FC236}">
                <a16:creationId xmlns:a16="http://schemas.microsoft.com/office/drawing/2014/main" id="{C2B5FF6B-EF10-4D65-AC55-9638D17A748D}"/>
              </a:ext>
            </a:extLst>
          </p:cNvPr>
          <p:cNvSpPr/>
          <p:nvPr/>
        </p:nvSpPr>
        <p:spPr>
          <a:xfrm>
            <a:off x="5289354" y="2270306"/>
            <a:ext cx="364062" cy="335719"/>
          </a:xfrm>
          <a:prstGeom prst="flowChartConnector">
            <a:avLst/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流程图: 接点 21">
            <a:extLst>
              <a:ext uri="{FF2B5EF4-FFF2-40B4-BE49-F238E27FC236}">
                <a16:creationId xmlns:a16="http://schemas.microsoft.com/office/drawing/2014/main" id="{4BA27D8A-6E3A-4719-B2B6-1B8A3A29303D}"/>
              </a:ext>
            </a:extLst>
          </p:cNvPr>
          <p:cNvSpPr/>
          <p:nvPr/>
        </p:nvSpPr>
        <p:spPr>
          <a:xfrm>
            <a:off x="6084000" y="2266854"/>
            <a:ext cx="364062" cy="335719"/>
          </a:xfrm>
          <a:prstGeom prst="flowChartConnector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流程图: 接点 22">
            <a:extLst>
              <a:ext uri="{FF2B5EF4-FFF2-40B4-BE49-F238E27FC236}">
                <a16:creationId xmlns:a16="http://schemas.microsoft.com/office/drawing/2014/main" id="{74EE6CC6-958E-40D2-8799-168C7C3D7794}"/>
              </a:ext>
            </a:extLst>
          </p:cNvPr>
          <p:cNvSpPr/>
          <p:nvPr/>
        </p:nvSpPr>
        <p:spPr>
          <a:xfrm>
            <a:off x="6595817" y="2272546"/>
            <a:ext cx="364062" cy="335719"/>
          </a:xfrm>
          <a:prstGeom prst="flowChartConnector">
            <a:avLst/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流程图: 接点 23">
            <a:extLst>
              <a:ext uri="{FF2B5EF4-FFF2-40B4-BE49-F238E27FC236}">
                <a16:creationId xmlns:a16="http://schemas.microsoft.com/office/drawing/2014/main" id="{BC433CA9-6AB5-4C69-ABCA-3A2DDD432DFA}"/>
              </a:ext>
            </a:extLst>
          </p:cNvPr>
          <p:cNvSpPr/>
          <p:nvPr/>
        </p:nvSpPr>
        <p:spPr>
          <a:xfrm>
            <a:off x="5078129" y="1366064"/>
            <a:ext cx="375744" cy="335719"/>
          </a:xfrm>
          <a:prstGeom prst="flowChartConnector">
            <a:avLst/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流程图: 接点 24">
            <a:extLst>
              <a:ext uri="{FF2B5EF4-FFF2-40B4-BE49-F238E27FC236}">
                <a16:creationId xmlns:a16="http://schemas.microsoft.com/office/drawing/2014/main" id="{62ECB542-9803-4C08-B9CD-02C1AB22FCE5}"/>
              </a:ext>
            </a:extLst>
          </p:cNvPr>
          <p:cNvSpPr/>
          <p:nvPr/>
        </p:nvSpPr>
        <p:spPr>
          <a:xfrm>
            <a:off x="5643800" y="1353695"/>
            <a:ext cx="375744" cy="335719"/>
          </a:xfrm>
          <a:prstGeom prst="flowChartConnector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流程图: 接点 25">
            <a:extLst>
              <a:ext uri="{FF2B5EF4-FFF2-40B4-BE49-F238E27FC236}">
                <a16:creationId xmlns:a16="http://schemas.microsoft.com/office/drawing/2014/main" id="{B9DF0D7E-E9C4-4D71-8E92-7B8D6BE6FCAF}"/>
              </a:ext>
            </a:extLst>
          </p:cNvPr>
          <p:cNvSpPr/>
          <p:nvPr/>
        </p:nvSpPr>
        <p:spPr>
          <a:xfrm>
            <a:off x="6211475" y="1343171"/>
            <a:ext cx="375744" cy="335719"/>
          </a:xfrm>
          <a:prstGeom prst="flowChartConnector">
            <a:avLst/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F03EB1A3-D167-44FA-914D-5AF7EFB38DA7}"/>
              </a:ext>
            </a:extLst>
          </p:cNvPr>
          <p:cNvCxnSpPr>
            <a:cxnSpLocks/>
            <a:stCxn id="17" idx="0"/>
            <a:endCxn id="20" idx="4"/>
          </p:cNvCxnSpPr>
          <p:nvPr/>
        </p:nvCxnSpPr>
        <p:spPr>
          <a:xfrm flipH="1" flipV="1">
            <a:off x="4886898" y="2606022"/>
            <a:ext cx="350667" cy="522288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081A19F9-57E2-4DBD-AD5B-1A7ACC671B42}"/>
              </a:ext>
            </a:extLst>
          </p:cNvPr>
          <p:cNvCxnSpPr>
            <a:cxnSpLocks/>
            <a:stCxn id="21" idx="4"/>
            <a:endCxn id="17" idx="0"/>
          </p:cNvCxnSpPr>
          <p:nvPr/>
        </p:nvCxnSpPr>
        <p:spPr>
          <a:xfrm flipH="1">
            <a:off x="5237565" y="2606025"/>
            <a:ext cx="233820" cy="522285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B77C7591-0F6D-411A-9DB8-1A9B9C7FD1F1}"/>
              </a:ext>
            </a:extLst>
          </p:cNvPr>
          <p:cNvCxnSpPr>
            <a:cxnSpLocks/>
            <a:stCxn id="22" idx="4"/>
            <a:endCxn id="17" idx="0"/>
          </p:cNvCxnSpPr>
          <p:nvPr/>
        </p:nvCxnSpPr>
        <p:spPr>
          <a:xfrm flipH="1">
            <a:off x="5237565" y="2602573"/>
            <a:ext cx="1028466" cy="52573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BF85BD87-E31F-4B15-81B6-44D428988805}"/>
              </a:ext>
            </a:extLst>
          </p:cNvPr>
          <p:cNvCxnSpPr>
            <a:cxnSpLocks/>
            <a:stCxn id="23" idx="4"/>
            <a:endCxn id="17" idx="0"/>
          </p:cNvCxnSpPr>
          <p:nvPr/>
        </p:nvCxnSpPr>
        <p:spPr>
          <a:xfrm flipH="1">
            <a:off x="5237565" y="2608265"/>
            <a:ext cx="1540283" cy="520045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CA25107A-AF54-48FC-A639-F33CF42FE562}"/>
              </a:ext>
            </a:extLst>
          </p:cNvPr>
          <p:cNvCxnSpPr>
            <a:cxnSpLocks/>
            <a:stCxn id="20" idx="4"/>
            <a:endCxn id="18" idx="0"/>
          </p:cNvCxnSpPr>
          <p:nvPr/>
        </p:nvCxnSpPr>
        <p:spPr>
          <a:xfrm>
            <a:off x="4886898" y="2606022"/>
            <a:ext cx="975844" cy="516599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F8FE122D-3F16-47FD-B89E-4CAFE1CDA8D8}"/>
              </a:ext>
            </a:extLst>
          </p:cNvPr>
          <p:cNvCxnSpPr>
            <a:cxnSpLocks/>
            <a:stCxn id="18" idx="0"/>
            <a:endCxn id="21" idx="4"/>
          </p:cNvCxnSpPr>
          <p:nvPr/>
        </p:nvCxnSpPr>
        <p:spPr>
          <a:xfrm flipH="1" flipV="1">
            <a:off x="5471385" y="2606025"/>
            <a:ext cx="391357" cy="516596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1E4578FF-5DC6-4025-B1E3-50EF942B6FF2}"/>
              </a:ext>
            </a:extLst>
          </p:cNvPr>
          <p:cNvCxnSpPr>
            <a:cxnSpLocks/>
            <a:stCxn id="18" idx="0"/>
            <a:endCxn id="22" idx="4"/>
          </p:cNvCxnSpPr>
          <p:nvPr/>
        </p:nvCxnSpPr>
        <p:spPr>
          <a:xfrm flipV="1">
            <a:off x="5862742" y="2602573"/>
            <a:ext cx="403289" cy="52004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FBD19F7F-A5BA-419E-8855-34E91DBB0E2A}"/>
              </a:ext>
            </a:extLst>
          </p:cNvPr>
          <p:cNvCxnSpPr>
            <a:cxnSpLocks/>
            <a:stCxn id="23" idx="4"/>
            <a:endCxn id="18" idx="0"/>
          </p:cNvCxnSpPr>
          <p:nvPr/>
        </p:nvCxnSpPr>
        <p:spPr>
          <a:xfrm flipH="1">
            <a:off x="5862742" y="2608265"/>
            <a:ext cx="915106" cy="514356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783F9E4C-D7C9-4467-9004-1B72644D22D6}"/>
              </a:ext>
            </a:extLst>
          </p:cNvPr>
          <p:cNvCxnSpPr>
            <a:cxnSpLocks/>
            <a:stCxn id="19" idx="0"/>
            <a:endCxn id="20" idx="4"/>
          </p:cNvCxnSpPr>
          <p:nvPr/>
        </p:nvCxnSpPr>
        <p:spPr>
          <a:xfrm flipH="1" flipV="1">
            <a:off x="4886898" y="2606022"/>
            <a:ext cx="1588459" cy="518839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6911136C-D5E5-4325-8A27-7C630B5657BB}"/>
              </a:ext>
            </a:extLst>
          </p:cNvPr>
          <p:cNvCxnSpPr>
            <a:cxnSpLocks/>
            <a:stCxn id="19" idx="0"/>
            <a:endCxn id="21" idx="4"/>
          </p:cNvCxnSpPr>
          <p:nvPr/>
        </p:nvCxnSpPr>
        <p:spPr>
          <a:xfrm flipH="1" flipV="1">
            <a:off x="5471385" y="2606025"/>
            <a:ext cx="1003972" cy="518836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id="{8C890C75-EAF2-4015-B7CB-17B742FB6AB6}"/>
              </a:ext>
            </a:extLst>
          </p:cNvPr>
          <p:cNvCxnSpPr>
            <a:cxnSpLocks/>
            <a:stCxn id="19" idx="0"/>
            <a:endCxn id="22" idx="4"/>
          </p:cNvCxnSpPr>
          <p:nvPr/>
        </p:nvCxnSpPr>
        <p:spPr>
          <a:xfrm flipH="1" flipV="1">
            <a:off x="6266031" y="2602573"/>
            <a:ext cx="209326" cy="522288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06539B42-A8C5-4267-B73E-3AD2836E2A3C}"/>
              </a:ext>
            </a:extLst>
          </p:cNvPr>
          <p:cNvCxnSpPr>
            <a:cxnSpLocks/>
            <a:stCxn id="19" idx="0"/>
            <a:endCxn id="23" idx="4"/>
          </p:cNvCxnSpPr>
          <p:nvPr/>
        </p:nvCxnSpPr>
        <p:spPr>
          <a:xfrm flipV="1">
            <a:off x="6475357" y="2608265"/>
            <a:ext cx="302491" cy="516596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6A1F0384-FCC5-454B-8959-793EE73A4A06}"/>
              </a:ext>
            </a:extLst>
          </p:cNvPr>
          <p:cNvCxnSpPr>
            <a:cxnSpLocks/>
            <a:stCxn id="24" idx="4"/>
            <a:endCxn id="20" idx="0"/>
          </p:cNvCxnSpPr>
          <p:nvPr/>
        </p:nvCxnSpPr>
        <p:spPr>
          <a:xfrm flipH="1">
            <a:off x="4886898" y="1701783"/>
            <a:ext cx="379103" cy="56852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直接连接符 39">
            <a:extLst>
              <a:ext uri="{FF2B5EF4-FFF2-40B4-BE49-F238E27FC236}">
                <a16:creationId xmlns:a16="http://schemas.microsoft.com/office/drawing/2014/main" id="{9CA78972-DF31-4129-AD39-5E3A6890B176}"/>
              </a:ext>
            </a:extLst>
          </p:cNvPr>
          <p:cNvCxnSpPr>
            <a:cxnSpLocks/>
            <a:stCxn id="25" idx="4"/>
            <a:endCxn id="20" idx="0"/>
          </p:cNvCxnSpPr>
          <p:nvPr/>
        </p:nvCxnSpPr>
        <p:spPr>
          <a:xfrm flipH="1">
            <a:off x="4886898" y="1689414"/>
            <a:ext cx="944774" cy="580889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5F51F123-CA7F-4F9C-8934-8E921213265D}"/>
              </a:ext>
            </a:extLst>
          </p:cNvPr>
          <p:cNvCxnSpPr>
            <a:cxnSpLocks/>
            <a:stCxn id="26" idx="4"/>
            <a:endCxn id="20" idx="0"/>
          </p:cNvCxnSpPr>
          <p:nvPr/>
        </p:nvCxnSpPr>
        <p:spPr>
          <a:xfrm flipH="1">
            <a:off x="4886898" y="1678890"/>
            <a:ext cx="1512449" cy="591413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直接连接符 41">
            <a:extLst>
              <a:ext uri="{FF2B5EF4-FFF2-40B4-BE49-F238E27FC236}">
                <a16:creationId xmlns:a16="http://schemas.microsoft.com/office/drawing/2014/main" id="{22F513DC-D752-46D6-B27D-49BB27230ADA}"/>
              </a:ext>
            </a:extLst>
          </p:cNvPr>
          <p:cNvCxnSpPr>
            <a:cxnSpLocks/>
            <a:stCxn id="24" idx="4"/>
            <a:endCxn id="21" idx="0"/>
          </p:cNvCxnSpPr>
          <p:nvPr/>
        </p:nvCxnSpPr>
        <p:spPr>
          <a:xfrm>
            <a:off x="5266001" y="1701783"/>
            <a:ext cx="205384" cy="568523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id="{C2332B24-D0BE-4D21-BC21-18960668FEC0}"/>
              </a:ext>
            </a:extLst>
          </p:cNvPr>
          <p:cNvCxnSpPr>
            <a:cxnSpLocks/>
            <a:stCxn id="25" idx="4"/>
            <a:endCxn id="21" idx="0"/>
          </p:cNvCxnSpPr>
          <p:nvPr/>
        </p:nvCxnSpPr>
        <p:spPr>
          <a:xfrm flipH="1">
            <a:off x="5471385" y="1689414"/>
            <a:ext cx="360287" cy="580892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直接连接符 43">
            <a:extLst>
              <a:ext uri="{FF2B5EF4-FFF2-40B4-BE49-F238E27FC236}">
                <a16:creationId xmlns:a16="http://schemas.microsoft.com/office/drawing/2014/main" id="{F4744347-1AB4-41FE-B411-9EA2742FE549}"/>
              </a:ext>
            </a:extLst>
          </p:cNvPr>
          <p:cNvCxnSpPr>
            <a:cxnSpLocks/>
            <a:stCxn id="26" idx="4"/>
            <a:endCxn id="21" idx="0"/>
          </p:cNvCxnSpPr>
          <p:nvPr/>
        </p:nvCxnSpPr>
        <p:spPr>
          <a:xfrm flipH="1">
            <a:off x="5471385" y="1678890"/>
            <a:ext cx="927962" cy="591416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直接连接符 44">
            <a:extLst>
              <a:ext uri="{FF2B5EF4-FFF2-40B4-BE49-F238E27FC236}">
                <a16:creationId xmlns:a16="http://schemas.microsoft.com/office/drawing/2014/main" id="{EB3B5A3B-BD6D-4D52-B67B-97AA8E93054B}"/>
              </a:ext>
            </a:extLst>
          </p:cNvPr>
          <p:cNvCxnSpPr>
            <a:cxnSpLocks/>
            <a:stCxn id="24" idx="4"/>
            <a:endCxn id="22" idx="0"/>
          </p:cNvCxnSpPr>
          <p:nvPr/>
        </p:nvCxnSpPr>
        <p:spPr>
          <a:xfrm>
            <a:off x="5266001" y="1701783"/>
            <a:ext cx="1000030" cy="565071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直接连接符 45">
            <a:extLst>
              <a:ext uri="{FF2B5EF4-FFF2-40B4-BE49-F238E27FC236}">
                <a16:creationId xmlns:a16="http://schemas.microsoft.com/office/drawing/2014/main" id="{16EE6FFC-DEEE-4263-AB32-15C9A0AE95EB}"/>
              </a:ext>
            </a:extLst>
          </p:cNvPr>
          <p:cNvCxnSpPr>
            <a:cxnSpLocks/>
            <a:stCxn id="25" idx="4"/>
            <a:endCxn id="22" idx="0"/>
          </p:cNvCxnSpPr>
          <p:nvPr/>
        </p:nvCxnSpPr>
        <p:spPr>
          <a:xfrm>
            <a:off x="5831672" y="1689414"/>
            <a:ext cx="434359" cy="57744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直接连接符 46">
            <a:extLst>
              <a:ext uri="{FF2B5EF4-FFF2-40B4-BE49-F238E27FC236}">
                <a16:creationId xmlns:a16="http://schemas.microsoft.com/office/drawing/2014/main" id="{9635C65C-1288-464A-B3BD-3667BD9CCE4D}"/>
              </a:ext>
            </a:extLst>
          </p:cNvPr>
          <p:cNvCxnSpPr>
            <a:cxnSpLocks/>
            <a:stCxn id="26" idx="4"/>
            <a:endCxn id="22" idx="0"/>
          </p:cNvCxnSpPr>
          <p:nvPr/>
        </p:nvCxnSpPr>
        <p:spPr>
          <a:xfrm flipH="1">
            <a:off x="6266031" y="1678890"/>
            <a:ext cx="133316" cy="587964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直接连接符 47">
            <a:extLst>
              <a:ext uri="{FF2B5EF4-FFF2-40B4-BE49-F238E27FC236}">
                <a16:creationId xmlns:a16="http://schemas.microsoft.com/office/drawing/2014/main" id="{8A1B2FC0-EAF3-48A0-A255-7F22B11C8400}"/>
              </a:ext>
            </a:extLst>
          </p:cNvPr>
          <p:cNvCxnSpPr>
            <a:cxnSpLocks/>
            <a:stCxn id="24" idx="4"/>
            <a:endCxn id="23" idx="0"/>
          </p:cNvCxnSpPr>
          <p:nvPr/>
        </p:nvCxnSpPr>
        <p:spPr>
          <a:xfrm>
            <a:off x="5266001" y="1701783"/>
            <a:ext cx="1511847" cy="570763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直接连接符 48">
            <a:extLst>
              <a:ext uri="{FF2B5EF4-FFF2-40B4-BE49-F238E27FC236}">
                <a16:creationId xmlns:a16="http://schemas.microsoft.com/office/drawing/2014/main" id="{BC80DA2A-14A0-4108-B799-A6C18670C09F}"/>
              </a:ext>
            </a:extLst>
          </p:cNvPr>
          <p:cNvCxnSpPr>
            <a:cxnSpLocks/>
            <a:stCxn id="25" idx="4"/>
            <a:endCxn id="23" idx="0"/>
          </p:cNvCxnSpPr>
          <p:nvPr/>
        </p:nvCxnSpPr>
        <p:spPr>
          <a:xfrm>
            <a:off x="5831672" y="1689414"/>
            <a:ext cx="946176" cy="583132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3A302FB8-BEEB-4D73-B9E9-A1CB5D6C3F0B}"/>
              </a:ext>
            </a:extLst>
          </p:cNvPr>
          <p:cNvCxnSpPr>
            <a:cxnSpLocks/>
            <a:stCxn id="26" idx="4"/>
            <a:endCxn id="23" idx="0"/>
          </p:cNvCxnSpPr>
          <p:nvPr/>
        </p:nvCxnSpPr>
        <p:spPr>
          <a:xfrm>
            <a:off x="6399347" y="1678890"/>
            <a:ext cx="378501" cy="593656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0" name="流程图: 接点 289">
            <a:extLst>
              <a:ext uri="{FF2B5EF4-FFF2-40B4-BE49-F238E27FC236}">
                <a16:creationId xmlns:a16="http://schemas.microsoft.com/office/drawing/2014/main" id="{4DDCFC7E-AF1D-4A51-B608-BA2A717F0D5F}"/>
              </a:ext>
            </a:extLst>
          </p:cNvPr>
          <p:cNvSpPr/>
          <p:nvPr/>
        </p:nvSpPr>
        <p:spPr>
          <a:xfrm>
            <a:off x="8484213" y="3122621"/>
            <a:ext cx="364062" cy="335719"/>
          </a:xfrm>
          <a:prstGeom prst="flowChartConnector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1" name="流程图: 接点 290">
            <a:extLst>
              <a:ext uri="{FF2B5EF4-FFF2-40B4-BE49-F238E27FC236}">
                <a16:creationId xmlns:a16="http://schemas.microsoft.com/office/drawing/2014/main" id="{0002F30C-B757-470B-92E7-E7441A25F239}"/>
              </a:ext>
            </a:extLst>
          </p:cNvPr>
          <p:cNvSpPr/>
          <p:nvPr/>
        </p:nvSpPr>
        <p:spPr>
          <a:xfrm>
            <a:off x="9109390" y="3116932"/>
            <a:ext cx="364062" cy="335719"/>
          </a:xfrm>
          <a:prstGeom prst="flowChartConnector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2" name="流程图: 接点 291">
            <a:extLst>
              <a:ext uri="{FF2B5EF4-FFF2-40B4-BE49-F238E27FC236}">
                <a16:creationId xmlns:a16="http://schemas.microsoft.com/office/drawing/2014/main" id="{556FC700-3B3C-4F15-8E37-A22A89195E1E}"/>
              </a:ext>
            </a:extLst>
          </p:cNvPr>
          <p:cNvSpPr/>
          <p:nvPr/>
        </p:nvSpPr>
        <p:spPr>
          <a:xfrm>
            <a:off x="9512679" y="2261165"/>
            <a:ext cx="364062" cy="335719"/>
          </a:xfrm>
          <a:prstGeom prst="flowChartConnector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3" name="流程图: 接点 292">
            <a:extLst>
              <a:ext uri="{FF2B5EF4-FFF2-40B4-BE49-F238E27FC236}">
                <a16:creationId xmlns:a16="http://schemas.microsoft.com/office/drawing/2014/main" id="{81E01CB0-5492-4204-B121-A837A59EC893}"/>
              </a:ext>
            </a:extLst>
          </p:cNvPr>
          <p:cNvSpPr/>
          <p:nvPr/>
        </p:nvSpPr>
        <p:spPr>
          <a:xfrm>
            <a:off x="9072479" y="1348006"/>
            <a:ext cx="375744" cy="335719"/>
          </a:xfrm>
          <a:prstGeom prst="flowChartConnector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94" name="直接连接符 293">
            <a:extLst>
              <a:ext uri="{FF2B5EF4-FFF2-40B4-BE49-F238E27FC236}">
                <a16:creationId xmlns:a16="http://schemas.microsoft.com/office/drawing/2014/main" id="{504528AB-C3C9-43CF-84D9-2EDAB31AC6E3}"/>
              </a:ext>
            </a:extLst>
          </p:cNvPr>
          <p:cNvCxnSpPr>
            <a:cxnSpLocks/>
            <a:stCxn id="292" idx="4"/>
            <a:endCxn id="290" idx="0"/>
          </p:cNvCxnSpPr>
          <p:nvPr/>
        </p:nvCxnSpPr>
        <p:spPr>
          <a:xfrm flipH="1">
            <a:off x="8666244" y="2596884"/>
            <a:ext cx="1028466" cy="52573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5" name="直接连接符 294">
            <a:extLst>
              <a:ext uri="{FF2B5EF4-FFF2-40B4-BE49-F238E27FC236}">
                <a16:creationId xmlns:a16="http://schemas.microsoft.com/office/drawing/2014/main" id="{DA816396-23A7-4A5D-B534-72787BB70862}"/>
              </a:ext>
            </a:extLst>
          </p:cNvPr>
          <p:cNvCxnSpPr>
            <a:cxnSpLocks/>
            <a:stCxn id="291" idx="0"/>
            <a:endCxn id="292" idx="4"/>
          </p:cNvCxnSpPr>
          <p:nvPr/>
        </p:nvCxnSpPr>
        <p:spPr>
          <a:xfrm flipV="1">
            <a:off x="9291421" y="2596884"/>
            <a:ext cx="403289" cy="52004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6" name="直接连接符 295">
            <a:extLst>
              <a:ext uri="{FF2B5EF4-FFF2-40B4-BE49-F238E27FC236}">
                <a16:creationId xmlns:a16="http://schemas.microsoft.com/office/drawing/2014/main" id="{CDA71EA0-EBFC-4BE9-804D-DA5549DB36E1}"/>
              </a:ext>
            </a:extLst>
          </p:cNvPr>
          <p:cNvCxnSpPr>
            <a:cxnSpLocks/>
            <a:stCxn id="293" idx="4"/>
            <a:endCxn id="292" idx="0"/>
          </p:cNvCxnSpPr>
          <p:nvPr/>
        </p:nvCxnSpPr>
        <p:spPr>
          <a:xfrm>
            <a:off x="9260351" y="1683725"/>
            <a:ext cx="434359" cy="57744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7" name="箭头: 上 296">
            <a:extLst>
              <a:ext uri="{FF2B5EF4-FFF2-40B4-BE49-F238E27FC236}">
                <a16:creationId xmlns:a16="http://schemas.microsoft.com/office/drawing/2014/main" id="{E86A2DC4-F863-4A74-908E-C74EEB7E5062}"/>
              </a:ext>
            </a:extLst>
          </p:cNvPr>
          <p:cNvSpPr/>
          <p:nvPr/>
        </p:nvSpPr>
        <p:spPr>
          <a:xfrm rot="5400000">
            <a:off x="7583917" y="2027776"/>
            <a:ext cx="261115" cy="709306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8" name="箭头: 上 297">
            <a:extLst>
              <a:ext uri="{FF2B5EF4-FFF2-40B4-BE49-F238E27FC236}">
                <a16:creationId xmlns:a16="http://schemas.microsoft.com/office/drawing/2014/main" id="{CC1C0A26-4CC2-4138-A3AF-CF6C526E3C39}"/>
              </a:ext>
            </a:extLst>
          </p:cNvPr>
          <p:cNvSpPr/>
          <p:nvPr/>
        </p:nvSpPr>
        <p:spPr>
          <a:xfrm rot="5400000">
            <a:off x="10491370" y="2085832"/>
            <a:ext cx="261115" cy="709306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9" name="文本框 298">
            <a:extLst>
              <a:ext uri="{FF2B5EF4-FFF2-40B4-BE49-F238E27FC236}">
                <a16:creationId xmlns:a16="http://schemas.microsoft.com/office/drawing/2014/main" id="{EAB59AE8-05B6-4258-B500-0A05A3F8E66C}"/>
              </a:ext>
            </a:extLst>
          </p:cNvPr>
          <p:cNvSpPr txBox="1"/>
          <p:nvPr/>
        </p:nvSpPr>
        <p:spPr>
          <a:xfrm>
            <a:off x="6940524" y="1738869"/>
            <a:ext cx="15888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Compress</a:t>
            </a:r>
            <a:endParaRPr lang="zh-CN" altLang="en-US" sz="2400" dirty="0"/>
          </a:p>
        </p:txBody>
      </p:sp>
      <p:sp>
        <p:nvSpPr>
          <p:cNvPr id="300" name="文本框 299">
            <a:extLst>
              <a:ext uri="{FF2B5EF4-FFF2-40B4-BE49-F238E27FC236}">
                <a16:creationId xmlns:a16="http://schemas.microsoft.com/office/drawing/2014/main" id="{0B599C18-449F-46DE-ACB1-8390119AF74C}"/>
              </a:ext>
            </a:extLst>
          </p:cNvPr>
          <p:cNvSpPr txBox="1"/>
          <p:nvPr/>
        </p:nvSpPr>
        <p:spPr>
          <a:xfrm>
            <a:off x="9946926" y="1747301"/>
            <a:ext cx="14686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Inference</a:t>
            </a:r>
            <a:endParaRPr lang="zh-CN" altLang="en-US" sz="2400" dirty="0"/>
          </a:p>
        </p:txBody>
      </p:sp>
      <p:sp>
        <p:nvSpPr>
          <p:cNvPr id="301" name="流程图: 接点 300">
            <a:extLst>
              <a:ext uri="{FF2B5EF4-FFF2-40B4-BE49-F238E27FC236}">
                <a16:creationId xmlns:a16="http://schemas.microsoft.com/office/drawing/2014/main" id="{AEAA5A9D-1809-46C5-95F1-B39F8F4E5943}"/>
              </a:ext>
            </a:extLst>
          </p:cNvPr>
          <p:cNvSpPr/>
          <p:nvPr/>
        </p:nvSpPr>
        <p:spPr>
          <a:xfrm>
            <a:off x="1245695" y="3096779"/>
            <a:ext cx="364062" cy="335719"/>
          </a:xfrm>
          <a:prstGeom prst="flowChartConnector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2" name="流程图: 接点 301">
            <a:extLst>
              <a:ext uri="{FF2B5EF4-FFF2-40B4-BE49-F238E27FC236}">
                <a16:creationId xmlns:a16="http://schemas.microsoft.com/office/drawing/2014/main" id="{41C89FFF-7B95-4BB0-BB53-EED02EAC2145}"/>
              </a:ext>
            </a:extLst>
          </p:cNvPr>
          <p:cNvSpPr/>
          <p:nvPr/>
        </p:nvSpPr>
        <p:spPr>
          <a:xfrm>
            <a:off x="1870872" y="3091090"/>
            <a:ext cx="364062" cy="335719"/>
          </a:xfrm>
          <a:prstGeom prst="flowChartConnector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3" name="流程图: 接点 302">
            <a:extLst>
              <a:ext uri="{FF2B5EF4-FFF2-40B4-BE49-F238E27FC236}">
                <a16:creationId xmlns:a16="http://schemas.microsoft.com/office/drawing/2014/main" id="{666D4A5F-D3D9-4695-834A-CD96335F4636}"/>
              </a:ext>
            </a:extLst>
          </p:cNvPr>
          <p:cNvSpPr/>
          <p:nvPr/>
        </p:nvSpPr>
        <p:spPr>
          <a:xfrm>
            <a:off x="2483487" y="3093330"/>
            <a:ext cx="364062" cy="335719"/>
          </a:xfrm>
          <a:prstGeom prst="flowChartConnector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4" name="流程图: 接点 303">
            <a:extLst>
              <a:ext uri="{FF2B5EF4-FFF2-40B4-BE49-F238E27FC236}">
                <a16:creationId xmlns:a16="http://schemas.microsoft.com/office/drawing/2014/main" id="{54B45057-8604-43A3-B7F3-76F09C9ACD83}"/>
              </a:ext>
            </a:extLst>
          </p:cNvPr>
          <p:cNvSpPr/>
          <p:nvPr/>
        </p:nvSpPr>
        <p:spPr>
          <a:xfrm>
            <a:off x="895028" y="2238772"/>
            <a:ext cx="364062" cy="335719"/>
          </a:xfrm>
          <a:prstGeom prst="flowChartConnector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5" name="流程图: 接点 304">
            <a:extLst>
              <a:ext uri="{FF2B5EF4-FFF2-40B4-BE49-F238E27FC236}">
                <a16:creationId xmlns:a16="http://schemas.microsoft.com/office/drawing/2014/main" id="{61EC2AEA-D13A-4B82-AD36-43CAAB518EE5}"/>
              </a:ext>
            </a:extLst>
          </p:cNvPr>
          <p:cNvSpPr/>
          <p:nvPr/>
        </p:nvSpPr>
        <p:spPr>
          <a:xfrm>
            <a:off x="1479515" y="2238775"/>
            <a:ext cx="364062" cy="335719"/>
          </a:xfrm>
          <a:prstGeom prst="flowChartConnector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6" name="流程图: 接点 305">
            <a:extLst>
              <a:ext uri="{FF2B5EF4-FFF2-40B4-BE49-F238E27FC236}">
                <a16:creationId xmlns:a16="http://schemas.microsoft.com/office/drawing/2014/main" id="{8DF13BF8-C225-415B-BD38-D41730294977}"/>
              </a:ext>
            </a:extLst>
          </p:cNvPr>
          <p:cNvSpPr/>
          <p:nvPr/>
        </p:nvSpPr>
        <p:spPr>
          <a:xfrm>
            <a:off x="2274161" y="2235323"/>
            <a:ext cx="364062" cy="335719"/>
          </a:xfrm>
          <a:prstGeom prst="flowChartConnector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7" name="流程图: 接点 306">
            <a:extLst>
              <a:ext uri="{FF2B5EF4-FFF2-40B4-BE49-F238E27FC236}">
                <a16:creationId xmlns:a16="http://schemas.microsoft.com/office/drawing/2014/main" id="{6FCC80F2-BA04-4D30-971D-B4BA0ED37C34}"/>
              </a:ext>
            </a:extLst>
          </p:cNvPr>
          <p:cNvSpPr/>
          <p:nvPr/>
        </p:nvSpPr>
        <p:spPr>
          <a:xfrm>
            <a:off x="2785978" y="2241015"/>
            <a:ext cx="364062" cy="335719"/>
          </a:xfrm>
          <a:prstGeom prst="flowChartConnector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8" name="流程图: 接点 307">
            <a:extLst>
              <a:ext uri="{FF2B5EF4-FFF2-40B4-BE49-F238E27FC236}">
                <a16:creationId xmlns:a16="http://schemas.microsoft.com/office/drawing/2014/main" id="{9913DAAE-2CDD-4717-86B7-2FEAEC2AA0EF}"/>
              </a:ext>
            </a:extLst>
          </p:cNvPr>
          <p:cNvSpPr/>
          <p:nvPr/>
        </p:nvSpPr>
        <p:spPr>
          <a:xfrm>
            <a:off x="1268290" y="1334533"/>
            <a:ext cx="375744" cy="335719"/>
          </a:xfrm>
          <a:prstGeom prst="flowChartConnector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9" name="流程图: 接点 308">
            <a:extLst>
              <a:ext uri="{FF2B5EF4-FFF2-40B4-BE49-F238E27FC236}">
                <a16:creationId xmlns:a16="http://schemas.microsoft.com/office/drawing/2014/main" id="{08B4E7A5-93D6-49E0-A3D1-0A345FB92946}"/>
              </a:ext>
            </a:extLst>
          </p:cNvPr>
          <p:cNvSpPr/>
          <p:nvPr/>
        </p:nvSpPr>
        <p:spPr>
          <a:xfrm>
            <a:off x="1833961" y="1322164"/>
            <a:ext cx="375744" cy="335719"/>
          </a:xfrm>
          <a:prstGeom prst="flowChartConnector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0" name="流程图: 接点 309">
            <a:extLst>
              <a:ext uri="{FF2B5EF4-FFF2-40B4-BE49-F238E27FC236}">
                <a16:creationId xmlns:a16="http://schemas.microsoft.com/office/drawing/2014/main" id="{67DA5D80-EBF4-4CE6-B5CF-90B809181E19}"/>
              </a:ext>
            </a:extLst>
          </p:cNvPr>
          <p:cNvSpPr/>
          <p:nvPr/>
        </p:nvSpPr>
        <p:spPr>
          <a:xfrm>
            <a:off x="2401636" y="1311640"/>
            <a:ext cx="375744" cy="335719"/>
          </a:xfrm>
          <a:prstGeom prst="flowChartConnector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11" name="直接连接符 310">
            <a:extLst>
              <a:ext uri="{FF2B5EF4-FFF2-40B4-BE49-F238E27FC236}">
                <a16:creationId xmlns:a16="http://schemas.microsoft.com/office/drawing/2014/main" id="{D059FF71-CC65-49AB-8735-6C2E3F52EEBB}"/>
              </a:ext>
            </a:extLst>
          </p:cNvPr>
          <p:cNvCxnSpPr>
            <a:cxnSpLocks/>
            <a:stCxn id="301" idx="0"/>
            <a:endCxn id="304" idx="4"/>
          </p:cNvCxnSpPr>
          <p:nvPr/>
        </p:nvCxnSpPr>
        <p:spPr>
          <a:xfrm flipH="1" flipV="1">
            <a:off x="1077059" y="2574491"/>
            <a:ext cx="350667" cy="52228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2" name="直接连接符 311">
            <a:extLst>
              <a:ext uri="{FF2B5EF4-FFF2-40B4-BE49-F238E27FC236}">
                <a16:creationId xmlns:a16="http://schemas.microsoft.com/office/drawing/2014/main" id="{20C8679B-750D-4601-963A-BC33DB382492}"/>
              </a:ext>
            </a:extLst>
          </p:cNvPr>
          <p:cNvCxnSpPr>
            <a:cxnSpLocks/>
            <a:stCxn id="305" idx="4"/>
            <a:endCxn id="301" idx="0"/>
          </p:cNvCxnSpPr>
          <p:nvPr/>
        </p:nvCxnSpPr>
        <p:spPr>
          <a:xfrm flipH="1">
            <a:off x="1427726" y="2574494"/>
            <a:ext cx="233820" cy="52228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3" name="直接连接符 312">
            <a:extLst>
              <a:ext uri="{FF2B5EF4-FFF2-40B4-BE49-F238E27FC236}">
                <a16:creationId xmlns:a16="http://schemas.microsoft.com/office/drawing/2014/main" id="{C8443464-7FA4-4625-B85C-46543EC86CC1}"/>
              </a:ext>
            </a:extLst>
          </p:cNvPr>
          <p:cNvCxnSpPr>
            <a:cxnSpLocks/>
            <a:stCxn id="306" idx="4"/>
            <a:endCxn id="301" idx="0"/>
          </p:cNvCxnSpPr>
          <p:nvPr/>
        </p:nvCxnSpPr>
        <p:spPr>
          <a:xfrm flipH="1">
            <a:off x="1427726" y="2571042"/>
            <a:ext cx="1028466" cy="52573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4" name="直接连接符 313">
            <a:extLst>
              <a:ext uri="{FF2B5EF4-FFF2-40B4-BE49-F238E27FC236}">
                <a16:creationId xmlns:a16="http://schemas.microsoft.com/office/drawing/2014/main" id="{F4DD4DA8-2C43-4B37-A28A-63C142036AD5}"/>
              </a:ext>
            </a:extLst>
          </p:cNvPr>
          <p:cNvCxnSpPr>
            <a:cxnSpLocks/>
            <a:stCxn id="307" idx="4"/>
            <a:endCxn id="301" idx="0"/>
          </p:cNvCxnSpPr>
          <p:nvPr/>
        </p:nvCxnSpPr>
        <p:spPr>
          <a:xfrm flipH="1">
            <a:off x="1427726" y="2576734"/>
            <a:ext cx="1540283" cy="52004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5" name="直接连接符 314">
            <a:extLst>
              <a:ext uri="{FF2B5EF4-FFF2-40B4-BE49-F238E27FC236}">
                <a16:creationId xmlns:a16="http://schemas.microsoft.com/office/drawing/2014/main" id="{51EE9371-CEF4-4AE5-8307-5AB2E7FF491A}"/>
              </a:ext>
            </a:extLst>
          </p:cNvPr>
          <p:cNvCxnSpPr>
            <a:cxnSpLocks/>
            <a:stCxn id="304" idx="4"/>
            <a:endCxn id="302" idx="0"/>
          </p:cNvCxnSpPr>
          <p:nvPr/>
        </p:nvCxnSpPr>
        <p:spPr>
          <a:xfrm>
            <a:off x="1077059" y="2574491"/>
            <a:ext cx="975844" cy="51659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6" name="直接连接符 315">
            <a:extLst>
              <a:ext uri="{FF2B5EF4-FFF2-40B4-BE49-F238E27FC236}">
                <a16:creationId xmlns:a16="http://schemas.microsoft.com/office/drawing/2014/main" id="{59EB225D-E443-408B-B7E7-2AD0B5E61FDD}"/>
              </a:ext>
            </a:extLst>
          </p:cNvPr>
          <p:cNvCxnSpPr>
            <a:cxnSpLocks/>
            <a:stCxn id="302" idx="0"/>
            <a:endCxn id="305" idx="4"/>
          </p:cNvCxnSpPr>
          <p:nvPr/>
        </p:nvCxnSpPr>
        <p:spPr>
          <a:xfrm flipH="1" flipV="1">
            <a:off x="1661546" y="2574494"/>
            <a:ext cx="391357" cy="51659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7" name="直接连接符 316">
            <a:extLst>
              <a:ext uri="{FF2B5EF4-FFF2-40B4-BE49-F238E27FC236}">
                <a16:creationId xmlns:a16="http://schemas.microsoft.com/office/drawing/2014/main" id="{EEF322CA-F347-4626-985D-6D9EC5213BE4}"/>
              </a:ext>
            </a:extLst>
          </p:cNvPr>
          <p:cNvCxnSpPr>
            <a:cxnSpLocks/>
            <a:stCxn id="302" idx="0"/>
            <a:endCxn id="306" idx="4"/>
          </p:cNvCxnSpPr>
          <p:nvPr/>
        </p:nvCxnSpPr>
        <p:spPr>
          <a:xfrm flipV="1">
            <a:off x="2052903" y="2571042"/>
            <a:ext cx="403289" cy="52004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8" name="直接连接符 317">
            <a:extLst>
              <a:ext uri="{FF2B5EF4-FFF2-40B4-BE49-F238E27FC236}">
                <a16:creationId xmlns:a16="http://schemas.microsoft.com/office/drawing/2014/main" id="{EF19D865-B240-4B55-8B1E-4C2E56EA16B2}"/>
              </a:ext>
            </a:extLst>
          </p:cNvPr>
          <p:cNvCxnSpPr>
            <a:cxnSpLocks/>
            <a:stCxn id="307" idx="4"/>
            <a:endCxn id="302" idx="0"/>
          </p:cNvCxnSpPr>
          <p:nvPr/>
        </p:nvCxnSpPr>
        <p:spPr>
          <a:xfrm flipH="1">
            <a:off x="2052903" y="2576734"/>
            <a:ext cx="915106" cy="51435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9" name="直接连接符 318">
            <a:extLst>
              <a:ext uri="{FF2B5EF4-FFF2-40B4-BE49-F238E27FC236}">
                <a16:creationId xmlns:a16="http://schemas.microsoft.com/office/drawing/2014/main" id="{E6A618FD-F2FB-442A-9C1C-048C8B1E644E}"/>
              </a:ext>
            </a:extLst>
          </p:cNvPr>
          <p:cNvCxnSpPr>
            <a:cxnSpLocks/>
            <a:stCxn id="303" idx="0"/>
            <a:endCxn id="304" idx="4"/>
          </p:cNvCxnSpPr>
          <p:nvPr/>
        </p:nvCxnSpPr>
        <p:spPr>
          <a:xfrm flipH="1" flipV="1">
            <a:off x="1077059" y="2574491"/>
            <a:ext cx="1588459" cy="51883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0" name="直接连接符 319">
            <a:extLst>
              <a:ext uri="{FF2B5EF4-FFF2-40B4-BE49-F238E27FC236}">
                <a16:creationId xmlns:a16="http://schemas.microsoft.com/office/drawing/2014/main" id="{E55C43FF-E471-45A4-9BDA-767567CA92A6}"/>
              </a:ext>
            </a:extLst>
          </p:cNvPr>
          <p:cNvCxnSpPr>
            <a:cxnSpLocks/>
            <a:stCxn id="303" idx="0"/>
            <a:endCxn id="305" idx="4"/>
          </p:cNvCxnSpPr>
          <p:nvPr/>
        </p:nvCxnSpPr>
        <p:spPr>
          <a:xfrm flipH="1" flipV="1">
            <a:off x="1661546" y="2574494"/>
            <a:ext cx="1003972" cy="51883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1" name="直接连接符 320">
            <a:extLst>
              <a:ext uri="{FF2B5EF4-FFF2-40B4-BE49-F238E27FC236}">
                <a16:creationId xmlns:a16="http://schemas.microsoft.com/office/drawing/2014/main" id="{F31476FE-302C-4CCC-844D-0FB21B274D0B}"/>
              </a:ext>
            </a:extLst>
          </p:cNvPr>
          <p:cNvCxnSpPr>
            <a:cxnSpLocks/>
            <a:stCxn id="303" idx="0"/>
            <a:endCxn id="306" idx="4"/>
          </p:cNvCxnSpPr>
          <p:nvPr/>
        </p:nvCxnSpPr>
        <p:spPr>
          <a:xfrm flipH="1" flipV="1">
            <a:off x="2456192" y="2571042"/>
            <a:ext cx="209326" cy="52228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2" name="直接连接符 321">
            <a:extLst>
              <a:ext uri="{FF2B5EF4-FFF2-40B4-BE49-F238E27FC236}">
                <a16:creationId xmlns:a16="http://schemas.microsoft.com/office/drawing/2014/main" id="{21EC60A4-394A-4CE4-9643-74662C591D08}"/>
              </a:ext>
            </a:extLst>
          </p:cNvPr>
          <p:cNvCxnSpPr>
            <a:cxnSpLocks/>
            <a:stCxn id="303" idx="0"/>
            <a:endCxn id="307" idx="4"/>
          </p:cNvCxnSpPr>
          <p:nvPr/>
        </p:nvCxnSpPr>
        <p:spPr>
          <a:xfrm flipV="1">
            <a:off x="2665518" y="2576734"/>
            <a:ext cx="302491" cy="51659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3" name="直接连接符 322">
            <a:extLst>
              <a:ext uri="{FF2B5EF4-FFF2-40B4-BE49-F238E27FC236}">
                <a16:creationId xmlns:a16="http://schemas.microsoft.com/office/drawing/2014/main" id="{090EAEBD-4701-447A-8323-2A2FFECB2DF9}"/>
              </a:ext>
            </a:extLst>
          </p:cNvPr>
          <p:cNvCxnSpPr>
            <a:cxnSpLocks/>
            <a:stCxn id="308" idx="4"/>
            <a:endCxn id="304" idx="0"/>
          </p:cNvCxnSpPr>
          <p:nvPr/>
        </p:nvCxnSpPr>
        <p:spPr>
          <a:xfrm flipH="1">
            <a:off x="1077059" y="1670252"/>
            <a:ext cx="379103" cy="56852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4" name="直接连接符 323">
            <a:extLst>
              <a:ext uri="{FF2B5EF4-FFF2-40B4-BE49-F238E27FC236}">
                <a16:creationId xmlns:a16="http://schemas.microsoft.com/office/drawing/2014/main" id="{BC881C5E-060F-44D0-9EE1-A4137624EE54}"/>
              </a:ext>
            </a:extLst>
          </p:cNvPr>
          <p:cNvCxnSpPr>
            <a:cxnSpLocks/>
            <a:stCxn id="309" idx="4"/>
            <a:endCxn id="304" idx="0"/>
          </p:cNvCxnSpPr>
          <p:nvPr/>
        </p:nvCxnSpPr>
        <p:spPr>
          <a:xfrm flipH="1">
            <a:off x="1077059" y="1657883"/>
            <a:ext cx="944774" cy="58088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5" name="直接连接符 324">
            <a:extLst>
              <a:ext uri="{FF2B5EF4-FFF2-40B4-BE49-F238E27FC236}">
                <a16:creationId xmlns:a16="http://schemas.microsoft.com/office/drawing/2014/main" id="{08B8158F-D23B-4CB2-99CF-4032E0519202}"/>
              </a:ext>
            </a:extLst>
          </p:cNvPr>
          <p:cNvCxnSpPr>
            <a:cxnSpLocks/>
            <a:stCxn id="310" idx="4"/>
            <a:endCxn id="304" idx="0"/>
          </p:cNvCxnSpPr>
          <p:nvPr/>
        </p:nvCxnSpPr>
        <p:spPr>
          <a:xfrm flipH="1">
            <a:off x="1077059" y="1647359"/>
            <a:ext cx="1512449" cy="59141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6" name="直接连接符 325">
            <a:extLst>
              <a:ext uri="{FF2B5EF4-FFF2-40B4-BE49-F238E27FC236}">
                <a16:creationId xmlns:a16="http://schemas.microsoft.com/office/drawing/2014/main" id="{2830BFD8-83A1-4B12-A223-23CD0010EA49}"/>
              </a:ext>
            </a:extLst>
          </p:cNvPr>
          <p:cNvCxnSpPr>
            <a:cxnSpLocks/>
            <a:stCxn id="308" idx="4"/>
            <a:endCxn id="305" idx="0"/>
          </p:cNvCxnSpPr>
          <p:nvPr/>
        </p:nvCxnSpPr>
        <p:spPr>
          <a:xfrm>
            <a:off x="1456162" y="1670252"/>
            <a:ext cx="205384" cy="56852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7" name="直接连接符 326">
            <a:extLst>
              <a:ext uri="{FF2B5EF4-FFF2-40B4-BE49-F238E27FC236}">
                <a16:creationId xmlns:a16="http://schemas.microsoft.com/office/drawing/2014/main" id="{0D45AA39-E90E-4257-AE9F-9A48268FA549}"/>
              </a:ext>
            </a:extLst>
          </p:cNvPr>
          <p:cNvCxnSpPr>
            <a:cxnSpLocks/>
            <a:stCxn id="309" idx="4"/>
            <a:endCxn id="305" idx="0"/>
          </p:cNvCxnSpPr>
          <p:nvPr/>
        </p:nvCxnSpPr>
        <p:spPr>
          <a:xfrm flipH="1">
            <a:off x="1661546" y="1657883"/>
            <a:ext cx="360287" cy="5808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8" name="直接连接符 327">
            <a:extLst>
              <a:ext uri="{FF2B5EF4-FFF2-40B4-BE49-F238E27FC236}">
                <a16:creationId xmlns:a16="http://schemas.microsoft.com/office/drawing/2014/main" id="{C6639E95-535D-479A-8651-D9F6F57132E2}"/>
              </a:ext>
            </a:extLst>
          </p:cNvPr>
          <p:cNvCxnSpPr>
            <a:cxnSpLocks/>
            <a:stCxn id="310" idx="4"/>
            <a:endCxn id="305" idx="0"/>
          </p:cNvCxnSpPr>
          <p:nvPr/>
        </p:nvCxnSpPr>
        <p:spPr>
          <a:xfrm flipH="1">
            <a:off x="1661546" y="1647359"/>
            <a:ext cx="927962" cy="59141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9" name="直接连接符 328">
            <a:extLst>
              <a:ext uri="{FF2B5EF4-FFF2-40B4-BE49-F238E27FC236}">
                <a16:creationId xmlns:a16="http://schemas.microsoft.com/office/drawing/2014/main" id="{5A9E86B3-EC8E-4762-93F1-37773430DD33}"/>
              </a:ext>
            </a:extLst>
          </p:cNvPr>
          <p:cNvCxnSpPr>
            <a:cxnSpLocks/>
            <a:stCxn id="308" idx="4"/>
            <a:endCxn id="306" idx="0"/>
          </p:cNvCxnSpPr>
          <p:nvPr/>
        </p:nvCxnSpPr>
        <p:spPr>
          <a:xfrm>
            <a:off x="1456162" y="1670252"/>
            <a:ext cx="1000030" cy="5650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0" name="直接连接符 329">
            <a:extLst>
              <a:ext uri="{FF2B5EF4-FFF2-40B4-BE49-F238E27FC236}">
                <a16:creationId xmlns:a16="http://schemas.microsoft.com/office/drawing/2014/main" id="{F46C0B5D-2A4F-4390-A460-DB55D3C19DBD}"/>
              </a:ext>
            </a:extLst>
          </p:cNvPr>
          <p:cNvCxnSpPr>
            <a:cxnSpLocks/>
            <a:stCxn id="309" idx="4"/>
            <a:endCxn id="306" idx="0"/>
          </p:cNvCxnSpPr>
          <p:nvPr/>
        </p:nvCxnSpPr>
        <p:spPr>
          <a:xfrm>
            <a:off x="2021833" y="1657883"/>
            <a:ext cx="434359" cy="57744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1" name="直接连接符 330">
            <a:extLst>
              <a:ext uri="{FF2B5EF4-FFF2-40B4-BE49-F238E27FC236}">
                <a16:creationId xmlns:a16="http://schemas.microsoft.com/office/drawing/2014/main" id="{4387CFA1-848E-4C41-ACC6-1C2ACCA27F0D}"/>
              </a:ext>
            </a:extLst>
          </p:cNvPr>
          <p:cNvCxnSpPr>
            <a:cxnSpLocks/>
            <a:stCxn id="310" idx="4"/>
            <a:endCxn id="306" idx="0"/>
          </p:cNvCxnSpPr>
          <p:nvPr/>
        </p:nvCxnSpPr>
        <p:spPr>
          <a:xfrm flipH="1">
            <a:off x="2456192" y="1647359"/>
            <a:ext cx="133316" cy="58796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2" name="直接连接符 331">
            <a:extLst>
              <a:ext uri="{FF2B5EF4-FFF2-40B4-BE49-F238E27FC236}">
                <a16:creationId xmlns:a16="http://schemas.microsoft.com/office/drawing/2014/main" id="{700D3CF9-B5A7-42ED-9E4A-5499E159C39B}"/>
              </a:ext>
            </a:extLst>
          </p:cNvPr>
          <p:cNvCxnSpPr>
            <a:cxnSpLocks/>
            <a:stCxn id="308" idx="4"/>
            <a:endCxn id="307" idx="0"/>
          </p:cNvCxnSpPr>
          <p:nvPr/>
        </p:nvCxnSpPr>
        <p:spPr>
          <a:xfrm>
            <a:off x="1456162" y="1670252"/>
            <a:ext cx="1511847" cy="57076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3" name="直接连接符 332">
            <a:extLst>
              <a:ext uri="{FF2B5EF4-FFF2-40B4-BE49-F238E27FC236}">
                <a16:creationId xmlns:a16="http://schemas.microsoft.com/office/drawing/2014/main" id="{D6B6B0B2-32BE-4453-8371-1B70229CFF89}"/>
              </a:ext>
            </a:extLst>
          </p:cNvPr>
          <p:cNvCxnSpPr>
            <a:cxnSpLocks/>
            <a:stCxn id="309" idx="4"/>
            <a:endCxn id="307" idx="0"/>
          </p:cNvCxnSpPr>
          <p:nvPr/>
        </p:nvCxnSpPr>
        <p:spPr>
          <a:xfrm>
            <a:off x="2021833" y="1657883"/>
            <a:ext cx="946176" cy="58313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4" name="直接连接符 333">
            <a:extLst>
              <a:ext uri="{FF2B5EF4-FFF2-40B4-BE49-F238E27FC236}">
                <a16:creationId xmlns:a16="http://schemas.microsoft.com/office/drawing/2014/main" id="{EAC04CDF-C246-4CBD-965E-3520C8243084}"/>
              </a:ext>
            </a:extLst>
          </p:cNvPr>
          <p:cNvCxnSpPr>
            <a:cxnSpLocks/>
            <a:stCxn id="310" idx="4"/>
            <a:endCxn id="307" idx="0"/>
          </p:cNvCxnSpPr>
          <p:nvPr/>
        </p:nvCxnSpPr>
        <p:spPr>
          <a:xfrm>
            <a:off x="2589508" y="1647359"/>
            <a:ext cx="378501" cy="59365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5" name="箭头: 上 334">
            <a:extLst>
              <a:ext uri="{FF2B5EF4-FFF2-40B4-BE49-F238E27FC236}">
                <a16:creationId xmlns:a16="http://schemas.microsoft.com/office/drawing/2014/main" id="{21BB1C90-7745-4C16-B76D-143006E8E73B}"/>
              </a:ext>
            </a:extLst>
          </p:cNvPr>
          <p:cNvSpPr/>
          <p:nvPr/>
        </p:nvSpPr>
        <p:spPr>
          <a:xfrm rot="5400000">
            <a:off x="3824393" y="2062013"/>
            <a:ext cx="261115" cy="709306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6" name="文本框 335">
            <a:extLst>
              <a:ext uri="{FF2B5EF4-FFF2-40B4-BE49-F238E27FC236}">
                <a16:creationId xmlns:a16="http://schemas.microsoft.com/office/drawing/2014/main" id="{3AFF9310-86DF-4A87-BA2D-63BC44ADDB31}"/>
              </a:ext>
            </a:extLst>
          </p:cNvPr>
          <p:cNvSpPr txBox="1"/>
          <p:nvPr/>
        </p:nvSpPr>
        <p:spPr>
          <a:xfrm>
            <a:off x="3517266" y="1749748"/>
            <a:ext cx="8753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Train</a:t>
            </a:r>
            <a:endParaRPr lang="zh-CN" altLang="en-US" sz="2400" dirty="0"/>
          </a:p>
        </p:txBody>
      </p:sp>
      <p:sp>
        <p:nvSpPr>
          <p:cNvPr id="341" name="文本框 340">
            <a:extLst>
              <a:ext uri="{FF2B5EF4-FFF2-40B4-BE49-F238E27FC236}">
                <a16:creationId xmlns:a16="http://schemas.microsoft.com/office/drawing/2014/main" id="{B477A344-FE53-4CAB-B015-257DA3CD6E4D}"/>
              </a:ext>
            </a:extLst>
          </p:cNvPr>
          <p:cNvSpPr txBox="1"/>
          <p:nvPr/>
        </p:nvSpPr>
        <p:spPr>
          <a:xfrm>
            <a:off x="257102" y="6256867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ICLR 2019</a:t>
            </a:r>
            <a:endParaRPr lang="zh-CN" altLang="en-US" dirty="0"/>
          </a:p>
        </p:txBody>
      </p:sp>
      <p:sp>
        <p:nvSpPr>
          <p:cNvPr id="125" name="箭头: 上 124">
            <a:extLst>
              <a:ext uri="{FF2B5EF4-FFF2-40B4-BE49-F238E27FC236}">
                <a16:creationId xmlns:a16="http://schemas.microsoft.com/office/drawing/2014/main" id="{798EF924-292E-40E8-A0BE-F6C8AB820E21}"/>
              </a:ext>
            </a:extLst>
          </p:cNvPr>
          <p:cNvSpPr/>
          <p:nvPr/>
        </p:nvSpPr>
        <p:spPr>
          <a:xfrm rot="5400000">
            <a:off x="3823511" y="4559605"/>
            <a:ext cx="261115" cy="709306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6" name="文本框 125">
            <a:extLst>
              <a:ext uri="{FF2B5EF4-FFF2-40B4-BE49-F238E27FC236}">
                <a16:creationId xmlns:a16="http://schemas.microsoft.com/office/drawing/2014/main" id="{30848C05-66E1-4761-9354-001C2F0017D8}"/>
              </a:ext>
            </a:extLst>
          </p:cNvPr>
          <p:cNvSpPr txBox="1"/>
          <p:nvPr/>
        </p:nvSpPr>
        <p:spPr>
          <a:xfrm>
            <a:off x="3283356" y="4124723"/>
            <a:ext cx="16850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Draw Winning </a:t>
            </a:r>
          </a:p>
          <a:p>
            <a:r>
              <a:rPr lang="en-US" altLang="zh-CN" dirty="0"/>
              <a:t>Tickets</a:t>
            </a:r>
            <a:endParaRPr lang="zh-CN" altLang="en-US" dirty="0"/>
          </a:p>
        </p:txBody>
      </p:sp>
      <p:sp>
        <p:nvSpPr>
          <p:cNvPr id="127" name="流程图: 接点 126">
            <a:extLst>
              <a:ext uri="{FF2B5EF4-FFF2-40B4-BE49-F238E27FC236}">
                <a16:creationId xmlns:a16="http://schemas.microsoft.com/office/drawing/2014/main" id="{A36A9409-4662-4D66-A23B-64C593456F16}"/>
              </a:ext>
            </a:extLst>
          </p:cNvPr>
          <p:cNvSpPr/>
          <p:nvPr/>
        </p:nvSpPr>
        <p:spPr>
          <a:xfrm>
            <a:off x="1247638" y="5623860"/>
            <a:ext cx="364062" cy="335719"/>
          </a:xfrm>
          <a:prstGeom prst="flowChartConnector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8" name="流程图: 接点 127">
            <a:extLst>
              <a:ext uri="{FF2B5EF4-FFF2-40B4-BE49-F238E27FC236}">
                <a16:creationId xmlns:a16="http://schemas.microsoft.com/office/drawing/2014/main" id="{E240A1C8-DDE8-4A1F-963E-577CEFAD40A1}"/>
              </a:ext>
            </a:extLst>
          </p:cNvPr>
          <p:cNvSpPr/>
          <p:nvPr/>
        </p:nvSpPr>
        <p:spPr>
          <a:xfrm>
            <a:off x="1872815" y="5618171"/>
            <a:ext cx="364062" cy="335719"/>
          </a:xfrm>
          <a:prstGeom prst="flowChartConnector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9" name="流程图: 接点 128">
            <a:extLst>
              <a:ext uri="{FF2B5EF4-FFF2-40B4-BE49-F238E27FC236}">
                <a16:creationId xmlns:a16="http://schemas.microsoft.com/office/drawing/2014/main" id="{969CAEA7-A815-484D-A187-BA4840FBBC86}"/>
              </a:ext>
            </a:extLst>
          </p:cNvPr>
          <p:cNvSpPr/>
          <p:nvPr/>
        </p:nvSpPr>
        <p:spPr>
          <a:xfrm>
            <a:off x="2485430" y="5620411"/>
            <a:ext cx="364062" cy="335719"/>
          </a:xfrm>
          <a:prstGeom prst="flowChartConnector">
            <a:avLst/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0" name="流程图: 接点 129">
            <a:extLst>
              <a:ext uri="{FF2B5EF4-FFF2-40B4-BE49-F238E27FC236}">
                <a16:creationId xmlns:a16="http://schemas.microsoft.com/office/drawing/2014/main" id="{DD90BF3C-B985-42C6-A8B7-9B988735C30D}"/>
              </a:ext>
            </a:extLst>
          </p:cNvPr>
          <p:cNvSpPr/>
          <p:nvPr/>
        </p:nvSpPr>
        <p:spPr>
          <a:xfrm>
            <a:off x="896971" y="4765853"/>
            <a:ext cx="364062" cy="335719"/>
          </a:xfrm>
          <a:prstGeom prst="flowChartConnector">
            <a:avLst/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1" name="流程图: 接点 130">
            <a:extLst>
              <a:ext uri="{FF2B5EF4-FFF2-40B4-BE49-F238E27FC236}">
                <a16:creationId xmlns:a16="http://schemas.microsoft.com/office/drawing/2014/main" id="{CEB82E35-566D-47F6-81BC-93452A1E5757}"/>
              </a:ext>
            </a:extLst>
          </p:cNvPr>
          <p:cNvSpPr/>
          <p:nvPr/>
        </p:nvSpPr>
        <p:spPr>
          <a:xfrm>
            <a:off x="1481458" y="4765856"/>
            <a:ext cx="364062" cy="335719"/>
          </a:xfrm>
          <a:prstGeom prst="flowChartConnector">
            <a:avLst/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2" name="流程图: 接点 131">
            <a:extLst>
              <a:ext uri="{FF2B5EF4-FFF2-40B4-BE49-F238E27FC236}">
                <a16:creationId xmlns:a16="http://schemas.microsoft.com/office/drawing/2014/main" id="{12B5DFF9-2E33-4B71-8A00-741943E350B3}"/>
              </a:ext>
            </a:extLst>
          </p:cNvPr>
          <p:cNvSpPr/>
          <p:nvPr/>
        </p:nvSpPr>
        <p:spPr>
          <a:xfrm>
            <a:off x="2276104" y="4762404"/>
            <a:ext cx="364062" cy="335719"/>
          </a:xfrm>
          <a:prstGeom prst="flowChartConnector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3" name="流程图: 接点 132">
            <a:extLst>
              <a:ext uri="{FF2B5EF4-FFF2-40B4-BE49-F238E27FC236}">
                <a16:creationId xmlns:a16="http://schemas.microsoft.com/office/drawing/2014/main" id="{DC8356DE-9A01-4F05-A38E-D09C398BF4F7}"/>
              </a:ext>
            </a:extLst>
          </p:cNvPr>
          <p:cNvSpPr/>
          <p:nvPr/>
        </p:nvSpPr>
        <p:spPr>
          <a:xfrm>
            <a:off x="2787921" y="4768096"/>
            <a:ext cx="364062" cy="335719"/>
          </a:xfrm>
          <a:prstGeom prst="flowChartConnector">
            <a:avLst/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4" name="流程图: 接点 133">
            <a:extLst>
              <a:ext uri="{FF2B5EF4-FFF2-40B4-BE49-F238E27FC236}">
                <a16:creationId xmlns:a16="http://schemas.microsoft.com/office/drawing/2014/main" id="{13D902FB-5484-442E-BED7-A50E1D81E235}"/>
              </a:ext>
            </a:extLst>
          </p:cNvPr>
          <p:cNvSpPr/>
          <p:nvPr/>
        </p:nvSpPr>
        <p:spPr>
          <a:xfrm>
            <a:off x="1270233" y="3861614"/>
            <a:ext cx="375744" cy="335719"/>
          </a:xfrm>
          <a:prstGeom prst="flowChartConnector">
            <a:avLst/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5" name="流程图: 接点 134">
            <a:extLst>
              <a:ext uri="{FF2B5EF4-FFF2-40B4-BE49-F238E27FC236}">
                <a16:creationId xmlns:a16="http://schemas.microsoft.com/office/drawing/2014/main" id="{6D5A49A8-CD34-40C9-BD2B-1834D971320D}"/>
              </a:ext>
            </a:extLst>
          </p:cNvPr>
          <p:cNvSpPr/>
          <p:nvPr/>
        </p:nvSpPr>
        <p:spPr>
          <a:xfrm>
            <a:off x="1835904" y="3849245"/>
            <a:ext cx="375744" cy="335719"/>
          </a:xfrm>
          <a:prstGeom prst="flowChartConnector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6" name="流程图: 接点 135">
            <a:extLst>
              <a:ext uri="{FF2B5EF4-FFF2-40B4-BE49-F238E27FC236}">
                <a16:creationId xmlns:a16="http://schemas.microsoft.com/office/drawing/2014/main" id="{699A7BEB-BBE3-4D80-9F85-C0D34811B8FE}"/>
              </a:ext>
            </a:extLst>
          </p:cNvPr>
          <p:cNvSpPr/>
          <p:nvPr/>
        </p:nvSpPr>
        <p:spPr>
          <a:xfrm>
            <a:off x="2403579" y="3838721"/>
            <a:ext cx="375744" cy="335719"/>
          </a:xfrm>
          <a:prstGeom prst="flowChartConnector">
            <a:avLst/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7" name="直接连接符 136">
            <a:extLst>
              <a:ext uri="{FF2B5EF4-FFF2-40B4-BE49-F238E27FC236}">
                <a16:creationId xmlns:a16="http://schemas.microsoft.com/office/drawing/2014/main" id="{985F6464-752F-4988-AC36-262B4DFDC504}"/>
              </a:ext>
            </a:extLst>
          </p:cNvPr>
          <p:cNvCxnSpPr>
            <a:cxnSpLocks/>
            <a:stCxn id="127" idx="0"/>
            <a:endCxn id="130" idx="4"/>
          </p:cNvCxnSpPr>
          <p:nvPr/>
        </p:nvCxnSpPr>
        <p:spPr>
          <a:xfrm flipH="1" flipV="1">
            <a:off x="1079002" y="5101572"/>
            <a:ext cx="350667" cy="522288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8" name="直接连接符 137">
            <a:extLst>
              <a:ext uri="{FF2B5EF4-FFF2-40B4-BE49-F238E27FC236}">
                <a16:creationId xmlns:a16="http://schemas.microsoft.com/office/drawing/2014/main" id="{AC475488-5A16-4D5D-AB5D-4D85CA2F95A9}"/>
              </a:ext>
            </a:extLst>
          </p:cNvPr>
          <p:cNvCxnSpPr>
            <a:cxnSpLocks/>
            <a:stCxn id="131" idx="4"/>
            <a:endCxn id="127" idx="0"/>
          </p:cNvCxnSpPr>
          <p:nvPr/>
        </p:nvCxnSpPr>
        <p:spPr>
          <a:xfrm flipH="1">
            <a:off x="1429669" y="5101575"/>
            <a:ext cx="233820" cy="522285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9" name="直接连接符 138">
            <a:extLst>
              <a:ext uri="{FF2B5EF4-FFF2-40B4-BE49-F238E27FC236}">
                <a16:creationId xmlns:a16="http://schemas.microsoft.com/office/drawing/2014/main" id="{54999370-B3CC-4B96-804E-A60286FA8C71}"/>
              </a:ext>
            </a:extLst>
          </p:cNvPr>
          <p:cNvCxnSpPr>
            <a:cxnSpLocks/>
            <a:stCxn id="132" idx="4"/>
            <a:endCxn id="127" idx="0"/>
          </p:cNvCxnSpPr>
          <p:nvPr/>
        </p:nvCxnSpPr>
        <p:spPr>
          <a:xfrm flipH="1">
            <a:off x="1429669" y="5098123"/>
            <a:ext cx="1028466" cy="52573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0" name="直接连接符 139">
            <a:extLst>
              <a:ext uri="{FF2B5EF4-FFF2-40B4-BE49-F238E27FC236}">
                <a16:creationId xmlns:a16="http://schemas.microsoft.com/office/drawing/2014/main" id="{9608C697-94BD-4CF8-A7E7-129BD0B8EDB1}"/>
              </a:ext>
            </a:extLst>
          </p:cNvPr>
          <p:cNvCxnSpPr>
            <a:cxnSpLocks/>
            <a:stCxn id="133" idx="4"/>
            <a:endCxn id="127" idx="0"/>
          </p:cNvCxnSpPr>
          <p:nvPr/>
        </p:nvCxnSpPr>
        <p:spPr>
          <a:xfrm flipH="1">
            <a:off x="1429669" y="5103815"/>
            <a:ext cx="1540283" cy="520045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1" name="直接连接符 140">
            <a:extLst>
              <a:ext uri="{FF2B5EF4-FFF2-40B4-BE49-F238E27FC236}">
                <a16:creationId xmlns:a16="http://schemas.microsoft.com/office/drawing/2014/main" id="{4CB756D2-FFE3-487B-963D-8CCA4650A83E}"/>
              </a:ext>
            </a:extLst>
          </p:cNvPr>
          <p:cNvCxnSpPr>
            <a:cxnSpLocks/>
            <a:stCxn id="130" idx="4"/>
            <a:endCxn id="128" idx="0"/>
          </p:cNvCxnSpPr>
          <p:nvPr/>
        </p:nvCxnSpPr>
        <p:spPr>
          <a:xfrm>
            <a:off x="1079002" y="5101572"/>
            <a:ext cx="975844" cy="516599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2" name="直接连接符 141">
            <a:extLst>
              <a:ext uri="{FF2B5EF4-FFF2-40B4-BE49-F238E27FC236}">
                <a16:creationId xmlns:a16="http://schemas.microsoft.com/office/drawing/2014/main" id="{2F106657-2EAD-472B-896E-FFCC1F95C373}"/>
              </a:ext>
            </a:extLst>
          </p:cNvPr>
          <p:cNvCxnSpPr>
            <a:cxnSpLocks/>
            <a:stCxn id="128" idx="0"/>
            <a:endCxn id="131" idx="4"/>
          </p:cNvCxnSpPr>
          <p:nvPr/>
        </p:nvCxnSpPr>
        <p:spPr>
          <a:xfrm flipH="1" flipV="1">
            <a:off x="1663489" y="5101575"/>
            <a:ext cx="391357" cy="516596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3" name="直接连接符 142">
            <a:extLst>
              <a:ext uri="{FF2B5EF4-FFF2-40B4-BE49-F238E27FC236}">
                <a16:creationId xmlns:a16="http://schemas.microsoft.com/office/drawing/2014/main" id="{DA5D4518-D49A-4D07-B036-74209D473CD7}"/>
              </a:ext>
            </a:extLst>
          </p:cNvPr>
          <p:cNvCxnSpPr>
            <a:cxnSpLocks/>
            <a:stCxn id="128" idx="0"/>
            <a:endCxn id="132" idx="4"/>
          </p:cNvCxnSpPr>
          <p:nvPr/>
        </p:nvCxnSpPr>
        <p:spPr>
          <a:xfrm flipV="1">
            <a:off x="2054846" y="5098123"/>
            <a:ext cx="403289" cy="52004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直接连接符 143">
            <a:extLst>
              <a:ext uri="{FF2B5EF4-FFF2-40B4-BE49-F238E27FC236}">
                <a16:creationId xmlns:a16="http://schemas.microsoft.com/office/drawing/2014/main" id="{FEAC7C2A-599B-4ABD-B97C-51B8F88F63BE}"/>
              </a:ext>
            </a:extLst>
          </p:cNvPr>
          <p:cNvCxnSpPr>
            <a:cxnSpLocks/>
            <a:stCxn id="133" idx="4"/>
            <a:endCxn id="128" idx="0"/>
          </p:cNvCxnSpPr>
          <p:nvPr/>
        </p:nvCxnSpPr>
        <p:spPr>
          <a:xfrm flipH="1">
            <a:off x="2054846" y="5103815"/>
            <a:ext cx="915106" cy="514356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5" name="直接连接符 144">
            <a:extLst>
              <a:ext uri="{FF2B5EF4-FFF2-40B4-BE49-F238E27FC236}">
                <a16:creationId xmlns:a16="http://schemas.microsoft.com/office/drawing/2014/main" id="{AFF717D2-B823-49CA-9812-E48A727BA4AD}"/>
              </a:ext>
            </a:extLst>
          </p:cNvPr>
          <p:cNvCxnSpPr>
            <a:cxnSpLocks/>
            <a:stCxn id="129" idx="0"/>
            <a:endCxn id="130" idx="4"/>
          </p:cNvCxnSpPr>
          <p:nvPr/>
        </p:nvCxnSpPr>
        <p:spPr>
          <a:xfrm flipH="1" flipV="1">
            <a:off x="1079002" y="5101572"/>
            <a:ext cx="1588459" cy="518839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6" name="直接连接符 145">
            <a:extLst>
              <a:ext uri="{FF2B5EF4-FFF2-40B4-BE49-F238E27FC236}">
                <a16:creationId xmlns:a16="http://schemas.microsoft.com/office/drawing/2014/main" id="{46361147-1710-4183-8D3E-371B14AEE7D1}"/>
              </a:ext>
            </a:extLst>
          </p:cNvPr>
          <p:cNvCxnSpPr>
            <a:cxnSpLocks/>
            <a:stCxn id="129" idx="0"/>
            <a:endCxn id="131" idx="4"/>
          </p:cNvCxnSpPr>
          <p:nvPr/>
        </p:nvCxnSpPr>
        <p:spPr>
          <a:xfrm flipH="1" flipV="1">
            <a:off x="1663489" y="5101575"/>
            <a:ext cx="1003972" cy="518836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7" name="直接连接符 146">
            <a:extLst>
              <a:ext uri="{FF2B5EF4-FFF2-40B4-BE49-F238E27FC236}">
                <a16:creationId xmlns:a16="http://schemas.microsoft.com/office/drawing/2014/main" id="{34C429EF-5E6B-422B-9D12-49F4D264AF98}"/>
              </a:ext>
            </a:extLst>
          </p:cNvPr>
          <p:cNvCxnSpPr>
            <a:cxnSpLocks/>
            <a:stCxn id="129" idx="0"/>
            <a:endCxn id="132" idx="4"/>
          </p:cNvCxnSpPr>
          <p:nvPr/>
        </p:nvCxnSpPr>
        <p:spPr>
          <a:xfrm flipH="1" flipV="1">
            <a:off x="2458135" y="5098123"/>
            <a:ext cx="209326" cy="522288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8" name="直接连接符 147">
            <a:extLst>
              <a:ext uri="{FF2B5EF4-FFF2-40B4-BE49-F238E27FC236}">
                <a16:creationId xmlns:a16="http://schemas.microsoft.com/office/drawing/2014/main" id="{9CB46A2D-20E1-4471-B8E4-2C91F899F216}"/>
              </a:ext>
            </a:extLst>
          </p:cNvPr>
          <p:cNvCxnSpPr>
            <a:cxnSpLocks/>
            <a:stCxn id="129" idx="0"/>
            <a:endCxn id="133" idx="4"/>
          </p:cNvCxnSpPr>
          <p:nvPr/>
        </p:nvCxnSpPr>
        <p:spPr>
          <a:xfrm flipV="1">
            <a:off x="2667461" y="5103815"/>
            <a:ext cx="302491" cy="516596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9" name="直接连接符 148">
            <a:extLst>
              <a:ext uri="{FF2B5EF4-FFF2-40B4-BE49-F238E27FC236}">
                <a16:creationId xmlns:a16="http://schemas.microsoft.com/office/drawing/2014/main" id="{4A59B8FC-29DF-4BDA-A637-C313CE34705F}"/>
              </a:ext>
            </a:extLst>
          </p:cNvPr>
          <p:cNvCxnSpPr>
            <a:cxnSpLocks/>
            <a:stCxn id="134" idx="4"/>
            <a:endCxn id="130" idx="0"/>
          </p:cNvCxnSpPr>
          <p:nvPr/>
        </p:nvCxnSpPr>
        <p:spPr>
          <a:xfrm flipH="1">
            <a:off x="1079002" y="4197333"/>
            <a:ext cx="379103" cy="56852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0" name="直接连接符 149">
            <a:extLst>
              <a:ext uri="{FF2B5EF4-FFF2-40B4-BE49-F238E27FC236}">
                <a16:creationId xmlns:a16="http://schemas.microsoft.com/office/drawing/2014/main" id="{ED0807A6-576B-4CD7-B8A9-1E3D448F435B}"/>
              </a:ext>
            </a:extLst>
          </p:cNvPr>
          <p:cNvCxnSpPr>
            <a:cxnSpLocks/>
            <a:stCxn id="135" idx="4"/>
            <a:endCxn id="130" idx="0"/>
          </p:cNvCxnSpPr>
          <p:nvPr/>
        </p:nvCxnSpPr>
        <p:spPr>
          <a:xfrm flipH="1">
            <a:off x="1079002" y="4184964"/>
            <a:ext cx="944774" cy="580889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1" name="直接连接符 150">
            <a:extLst>
              <a:ext uri="{FF2B5EF4-FFF2-40B4-BE49-F238E27FC236}">
                <a16:creationId xmlns:a16="http://schemas.microsoft.com/office/drawing/2014/main" id="{22872554-B722-4C4F-99D9-FD2A1C4CF13E}"/>
              </a:ext>
            </a:extLst>
          </p:cNvPr>
          <p:cNvCxnSpPr>
            <a:cxnSpLocks/>
            <a:stCxn id="136" idx="4"/>
            <a:endCxn id="130" idx="0"/>
          </p:cNvCxnSpPr>
          <p:nvPr/>
        </p:nvCxnSpPr>
        <p:spPr>
          <a:xfrm flipH="1">
            <a:off x="1079002" y="4174440"/>
            <a:ext cx="1512449" cy="591413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2" name="直接连接符 151">
            <a:extLst>
              <a:ext uri="{FF2B5EF4-FFF2-40B4-BE49-F238E27FC236}">
                <a16:creationId xmlns:a16="http://schemas.microsoft.com/office/drawing/2014/main" id="{995233AC-5446-456A-BC05-3E25313FAA11}"/>
              </a:ext>
            </a:extLst>
          </p:cNvPr>
          <p:cNvCxnSpPr>
            <a:cxnSpLocks/>
            <a:stCxn id="134" idx="4"/>
            <a:endCxn id="131" idx="0"/>
          </p:cNvCxnSpPr>
          <p:nvPr/>
        </p:nvCxnSpPr>
        <p:spPr>
          <a:xfrm>
            <a:off x="1458105" y="4197333"/>
            <a:ext cx="205384" cy="568523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3" name="直接连接符 152">
            <a:extLst>
              <a:ext uri="{FF2B5EF4-FFF2-40B4-BE49-F238E27FC236}">
                <a16:creationId xmlns:a16="http://schemas.microsoft.com/office/drawing/2014/main" id="{9F809CE7-6C77-4579-A3C6-37463822A9C2}"/>
              </a:ext>
            </a:extLst>
          </p:cNvPr>
          <p:cNvCxnSpPr>
            <a:cxnSpLocks/>
            <a:stCxn id="135" idx="4"/>
            <a:endCxn id="131" idx="0"/>
          </p:cNvCxnSpPr>
          <p:nvPr/>
        </p:nvCxnSpPr>
        <p:spPr>
          <a:xfrm flipH="1">
            <a:off x="1663489" y="4184964"/>
            <a:ext cx="360287" cy="580892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4" name="直接连接符 153">
            <a:extLst>
              <a:ext uri="{FF2B5EF4-FFF2-40B4-BE49-F238E27FC236}">
                <a16:creationId xmlns:a16="http://schemas.microsoft.com/office/drawing/2014/main" id="{A354F9A4-FFF2-414C-AF0A-A46669FD3A12}"/>
              </a:ext>
            </a:extLst>
          </p:cNvPr>
          <p:cNvCxnSpPr>
            <a:cxnSpLocks/>
            <a:stCxn id="136" idx="4"/>
            <a:endCxn id="131" idx="0"/>
          </p:cNvCxnSpPr>
          <p:nvPr/>
        </p:nvCxnSpPr>
        <p:spPr>
          <a:xfrm flipH="1">
            <a:off x="1663489" y="4174440"/>
            <a:ext cx="927962" cy="591416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5" name="直接连接符 154">
            <a:extLst>
              <a:ext uri="{FF2B5EF4-FFF2-40B4-BE49-F238E27FC236}">
                <a16:creationId xmlns:a16="http://schemas.microsoft.com/office/drawing/2014/main" id="{98149E44-BBFB-416C-9B84-1F0FCF125541}"/>
              </a:ext>
            </a:extLst>
          </p:cNvPr>
          <p:cNvCxnSpPr>
            <a:cxnSpLocks/>
            <a:stCxn id="134" idx="4"/>
            <a:endCxn id="132" idx="0"/>
          </p:cNvCxnSpPr>
          <p:nvPr/>
        </p:nvCxnSpPr>
        <p:spPr>
          <a:xfrm>
            <a:off x="1458105" y="4197333"/>
            <a:ext cx="1000030" cy="565071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6" name="直接连接符 155">
            <a:extLst>
              <a:ext uri="{FF2B5EF4-FFF2-40B4-BE49-F238E27FC236}">
                <a16:creationId xmlns:a16="http://schemas.microsoft.com/office/drawing/2014/main" id="{7F9BC9BD-CFFF-4839-9CDD-D9D440CC7E98}"/>
              </a:ext>
            </a:extLst>
          </p:cNvPr>
          <p:cNvCxnSpPr>
            <a:cxnSpLocks/>
            <a:stCxn id="135" idx="4"/>
            <a:endCxn id="132" idx="0"/>
          </p:cNvCxnSpPr>
          <p:nvPr/>
        </p:nvCxnSpPr>
        <p:spPr>
          <a:xfrm>
            <a:off x="2023776" y="4184964"/>
            <a:ext cx="434359" cy="57744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7" name="直接连接符 156">
            <a:extLst>
              <a:ext uri="{FF2B5EF4-FFF2-40B4-BE49-F238E27FC236}">
                <a16:creationId xmlns:a16="http://schemas.microsoft.com/office/drawing/2014/main" id="{209AEE09-B716-42A3-AFFE-D04F86C940FE}"/>
              </a:ext>
            </a:extLst>
          </p:cNvPr>
          <p:cNvCxnSpPr>
            <a:cxnSpLocks/>
            <a:stCxn id="136" idx="4"/>
            <a:endCxn id="132" idx="0"/>
          </p:cNvCxnSpPr>
          <p:nvPr/>
        </p:nvCxnSpPr>
        <p:spPr>
          <a:xfrm flipH="1">
            <a:off x="2458135" y="4174440"/>
            <a:ext cx="133316" cy="587964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8" name="直接连接符 157">
            <a:extLst>
              <a:ext uri="{FF2B5EF4-FFF2-40B4-BE49-F238E27FC236}">
                <a16:creationId xmlns:a16="http://schemas.microsoft.com/office/drawing/2014/main" id="{21DEF7AD-023C-4F98-85D1-65D090A6F0C8}"/>
              </a:ext>
            </a:extLst>
          </p:cNvPr>
          <p:cNvCxnSpPr>
            <a:cxnSpLocks/>
            <a:stCxn id="134" idx="4"/>
            <a:endCxn id="133" idx="0"/>
          </p:cNvCxnSpPr>
          <p:nvPr/>
        </p:nvCxnSpPr>
        <p:spPr>
          <a:xfrm>
            <a:off x="1458105" y="4197333"/>
            <a:ext cx="1511847" cy="570763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9" name="直接连接符 158">
            <a:extLst>
              <a:ext uri="{FF2B5EF4-FFF2-40B4-BE49-F238E27FC236}">
                <a16:creationId xmlns:a16="http://schemas.microsoft.com/office/drawing/2014/main" id="{12AF204A-0F83-4CA3-808A-0415ED8E737B}"/>
              </a:ext>
            </a:extLst>
          </p:cNvPr>
          <p:cNvCxnSpPr>
            <a:cxnSpLocks/>
            <a:stCxn id="135" idx="4"/>
            <a:endCxn id="133" idx="0"/>
          </p:cNvCxnSpPr>
          <p:nvPr/>
        </p:nvCxnSpPr>
        <p:spPr>
          <a:xfrm>
            <a:off x="2023776" y="4184964"/>
            <a:ext cx="946176" cy="583132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0" name="直接连接符 159">
            <a:extLst>
              <a:ext uri="{FF2B5EF4-FFF2-40B4-BE49-F238E27FC236}">
                <a16:creationId xmlns:a16="http://schemas.microsoft.com/office/drawing/2014/main" id="{AF193D00-92D7-4567-A9C5-1CA5E15D9947}"/>
              </a:ext>
            </a:extLst>
          </p:cNvPr>
          <p:cNvCxnSpPr>
            <a:cxnSpLocks/>
            <a:stCxn id="136" idx="4"/>
            <a:endCxn id="133" idx="0"/>
          </p:cNvCxnSpPr>
          <p:nvPr/>
        </p:nvCxnSpPr>
        <p:spPr>
          <a:xfrm>
            <a:off x="2591451" y="4174440"/>
            <a:ext cx="378501" cy="593656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1" name="流程图: 接点 160">
            <a:extLst>
              <a:ext uri="{FF2B5EF4-FFF2-40B4-BE49-F238E27FC236}">
                <a16:creationId xmlns:a16="http://schemas.microsoft.com/office/drawing/2014/main" id="{D64D8A11-A262-460F-9D48-50F09DC07CAC}"/>
              </a:ext>
            </a:extLst>
          </p:cNvPr>
          <p:cNvSpPr/>
          <p:nvPr/>
        </p:nvSpPr>
        <p:spPr>
          <a:xfrm>
            <a:off x="5125073" y="5685631"/>
            <a:ext cx="364062" cy="335719"/>
          </a:xfrm>
          <a:prstGeom prst="flowChartConnector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2" name="流程图: 接点 161">
            <a:extLst>
              <a:ext uri="{FF2B5EF4-FFF2-40B4-BE49-F238E27FC236}">
                <a16:creationId xmlns:a16="http://schemas.microsoft.com/office/drawing/2014/main" id="{460AE6BE-A674-49CB-B5A1-37A8747E3AF9}"/>
              </a:ext>
            </a:extLst>
          </p:cNvPr>
          <p:cNvSpPr/>
          <p:nvPr/>
        </p:nvSpPr>
        <p:spPr>
          <a:xfrm>
            <a:off x="5750250" y="5679942"/>
            <a:ext cx="364062" cy="335719"/>
          </a:xfrm>
          <a:prstGeom prst="flowChartConnector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3" name="流程图: 接点 162">
            <a:extLst>
              <a:ext uri="{FF2B5EF4-FFF2-40B4-BE49-F238E27FC236}">
                <a16:creationId xmlns:a16="http://schemas.microsoft.com/office/drawing/2014/main" id="{A1C659E2-6958-4119-8222-2561A7848A81}"/>
              </a:ext>
            </a:extLst>
          </p:cNvPr>
          <p:cNvSpPr/>
          <p:nvPr/>
        </p:nvSpPr>
        <p:spPr>
          <a:xfrm>
            <a:off x="6153539" y="4824175"/>
            <a:ext cx="364062" cy="335719"/>
          </a:xfrm>
          <a:prstGeom prst="flowChartConnector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4" name="流程图: 接点 163">
            <a:extLst>
              <a:ext uri="{FF2B5EF4-FFF2-40B4-BE49-F238E27FC236}">
                <a16:creationId xmlns:a16="http://schemas.microsoft.com/office/drawing/2014/main" id="{A9395C21-3EBD-4F29-8E6D-B4152DB91B58}"/>
              </a:ext>
            </a:extLst>
          </p:cNvPr>
          <p:cNvSpPr/>
          <p:nvPr/>
        </p:nvSpPr>
        <p:spPr>
          <a:xfrm>
            <a:off x="5713339" y="3911016"/>
            <a:ext cx="375744" cy="335719"/>
          </a:xfrm>
          <a:prstGeom prst="flowChartConnector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5" name="直接连接符 164">
            <a:extLst>
              <a:ext uri="{FF2B5EF4-FFF2-40B4-BE49-F238E27FC236}">
                <a16:creationId xmlns:a16="http://schemas.microsoft.com/office/drawing/2014/main" id="{0F579D2E-0439-499A-90DF-596F4F536679}"/>
              </a:ext>
            </a:extLst>
          </p:cNvPr>
          <p:cNvCxnSpPr>
            <a:cxnSpLocks/>
            <a:stCxn id="163" idx="4"/>
            <a:endCxn id="161" idx="0"/>
          </p:cNvCxnSpPr>
          <p:nvPr/>
        </p:nvCxnSpPr>
        <p:spPr>
          <a:xfrm flipH="1">
            <a:off x="5307104" y="5159894"/>
            <a:ext cx="1028466" cy="52573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6" name="直接连接符 165">
            <a:extLst>
              <a:ext uri="{FF2B5EF4-FFF2-40B4-BE49-F238E27FC236}">
                <a16:creationId xmlns:a16="http://schemas.microsoft.com/office/drawing/2014/main" id="{AF560617-CB06-492C-AD93-4C258682F7C1}"/>
              </a:ext>
            </a:extLst>
          </p:cNvPr>
          <p:cNvCxnSpPr>
            <a:cxnSpLocks/>
            <a:stCxn id="162" idx="0"/>
            <a:endCxn id="163" idx="4"/>
          </p:cNvCxnSpPr>
          <p:nvPr/>
        </p:nvCxnSpPr>
        <p:spPr>
          <a:xfrm flipV="1">
            <a:off x="5932281" y="5159894"/>
            <a:ext cx="403289" cy="52004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7" name="直接连接符 166">
            <a:extLst>
              <a:ext uri="{FF2B5EF4-FFF2-40B4-BE49-F238E27FC236}">
                <a16:creationId xmlns:a16="http://schemas.microsoft.com/office/drawing/2014/main" id="{26FABA1B-97CC-43A7-B1B8-EE4C1235D7CD}"/>
              </a:ext>
            </a:extLst>
          </p:cNvPr>
          <p:cNvCxnSpPr>
            <a:cxnSpLocks/>
            <a:stCxn id="164" idx="4"/>
            <a:endCxn id="163" idx="0"/>
          </p:cNvCxnSpPr>
          <p:nvPr/>
        </p:nvCxnSpPr>
        <p:spPr>
          <a:xfrm>
            <a:off x="5901211" y="4246735"/>
            <a:ext cx="434359" cy="57744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8" name="箭头: 上 167">
            <a:extLst>
              <a:ext uri="{FF2B5EF4-FFF2-40B4-BE49-F238E27FC236}">
                <a16:creationId xmlns:a16="http://schemas.microsoft.com/office/drawing/2014/main" id="{27446DCD-CE6F-43F2-9F5A-1B22A7A31CF2}"/>
              </a:ext>
            </a:extLst>
          </p:cNvPr>
          <p:cNvSpPr/>
          <p:nvPr/>
        </p:nvSpPr>
        <p:spPr>
          <a:xfrm rot="5400000">
            <a:off x="7417239" y="4561457"/>
            <a:ext cx="261115" cy="709306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9" name="文本框 168">
            <a:extLst>
              <a:ext uri="{FF2B5EF4-FFF2-40B4-BE49-F238E27FC236}">
                <a16:creationId xmlns:a16="http://schemas.microsoft.com/office/drawing/2014/main" id="{F707EFD7-5BC0-4BB4-A7C4-74040650295C}"/>
              </a:ext>
            </a:extLst>
          </p:cNvPr>
          <p:cNvSpPr txBox="1"/>
          <p:nvPr/>
        </p:nvSpPr>
        <p:spPr>
          <a:xfrm>
            <a:off x="7110112" y="4249192"/>
            <a:ext cx="8753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Train</a:t>
            </a:r>
            <a:endParaRPr lang="zh-CN" altLang="en-US" sz="2400" dirty="0"/>
          </a:p>
        </p:txBody>
      </p:sp>
      <p:sp>
        <p:nvSpPr>
          <p:cNvPr id="170" name="流程图: 接点 169">
            <a:extLst>
              <a:ext uri="{FF2B5EF4-FFF2-40B4-BE49-F238E27FC236}">
                <a16:creationId xmlns:a16="http://schemas.microsoft.com/office/drawing/2014/main" id="{45C4AF88-07FB-4262-B494-E271E9D52736}"/>
              </a:ext>
            </a:extLst>
          </p:cNvPr>
          <p:cNvSpPr/>
          <p:nvPr/>
        </p:nvSpPr>
        <p:spPr>
          <a:xfrm>
            <a:off x="8523368" y="5685631"/>
            <a:ext cx="364062" cy="335719"/>
          </a:xfrm>
          <a:prstGeom prst="flowChartConnector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1" name="流程图: 接点 170">
            <a:extLst>
              <a:ext uri="{FF2B5EF4-FFF2-40B4-BE49-F238E27FC236}">
                <a16:creationId xmlns:a16="http://schemas.microsoft.com/office/drawing/2014/main" id="{836220D7-9F60-489A-89F0-AD6E2E22EED7}"/>
              </a:ext>
            </a:extLst>
          </p:cNvPr>
          <p:cNvSpPr/>
          <p:nvPr/>
        </p:nvSpPr>
        <p:spPr>
          <a:xfrm>
            <a:off x="9148545" y="5679942"/>
            <a:ext cx="364062" cy="335719"/>
          </a:xfrm>
          <a:prstGeom prst="flowChartConnector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2" name="流程图: 接点 171">
            <a:extLst>
              <a:ext uri="{FF2B5EF4-FFF2-40B4-BE49-F238E27FC236}">
                <a16:creationId xmlns:a16="http://schemas.microsoft.com/office/drawing/2014/main" id="{9176C020-F139-4DEA-BDCA-606B404320AB}"/>
              </a:ext>
            </a:extLst>
          </p:cNvPr>
          <p:cNvSpPr/>
          <p:nvPr/>
        </p:nvSpPr>
        <p:spPr>
          <a:xfrm>
            <a:off x="9551834" y="4824175"/>
            <a:ext cx="364062" cy="335719"/>
          </a:xfrm>
          <a:prstGeom prst="flowChartConnector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3" name="流程图: 接点 172">
            <a:extLst>
              <a:ext uri="{FF2B5EF4-FFF2-40B4-BE49-F238E27FC236}">
                <a16:creationId xmlns:a16="http://schemas.microsoft.com/office/drawing/2014/main" id="{7972FA82-144E-4A57-A48C-2619A5444BBA}"/>
              </a:ext>
            </a:extLst>
          </p:cNvPr>
          <p:cNvSpPr/>
          <p:nvPr/>
        </p:nvSpPr>
        <p:spPr>
          <a:xfrm>
            <a:off x="9111634" y="3911016"/>
            <a:ext cx="375744" cy="335719"/>
          </a:xfrm>
          <a:prstGeom prst="flowChartConnector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74" name="直接连接符 173">
            <a:extLst>
              <a:ext uri="{FF2B5EF4-FFF2-40B4-BE49-F238E27FC236}">
                <a16:creationId xmlns:a16="http://schemas.microsoft.com/office/drawing/2014/main" id="{1199F122-A8E0-4BE1-902D-76DADD3302E1}"/>
              </a:ext>
            </a:extLst>
          </p:cNvPr>
          <p:cNvCxnSpPr>
            <a:cxnSpLocks/>
            <a:stCxn id="172" idx="4"/>
            <a:endCxn id="170" idx="0"/>
          </p:cNvCxnSpPr>
          <p:nvPr/>
        </p:nvCxnSpPr>
        <p:spPr>
          <a:xfrm flipH="1">
            <a:off x="8705399" y="5159894"/>
            <a:ext cx="1028466" cy="52573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5" name="直接连接符 174">
            <a:extLst>
              <a:ext uri="{FF2B5EF4-FFF2-40B4-BE49-F238E27FC236}">
                <a16:creationId xmlns:a16="http://schemas.microsoft.com/office/drawing/2014/main" id="{F882C083-7D4A-4FBA-9572-7F2CEB3217CE}"/>
              </a:ext>
            </a:extLst>
          </p:cNvPr>
          <p:cNvCxnSpPr>
            <a:cxnSpLocks/>
            <a:stCxn id="171" idx="0"/>
            <a:endCxn id="172" idx="4"/>
          </p:cNvCxnSpPr>
          <p:nvPr/>
        </p:nvCxnSpPr>
        <p:spPr>
          <a:xfrm flipV="1">
            <a:off x="9330576" y="5159894"/>
            <a:ext cx="403289" cy="52004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6" name="直接连接符 175">
            <a:extLst>
              <a:ext uri="{FF2B5EF4-FFF2-40B4-BE49-F238E27FC236}">
                <a16:creationId xmlns:a16="http://schemas.microsoft.com/office/drawing/2014/main" id="{6CC31938-2B37-416C-A8E0-939FD45F2F0D}"/>
              </a:ext>
            </a:extLst>
          </p:cNvPr>
          <p:cNvCxnSpPr>
            <a:cxnSpLocks/>
            <a:stCxn id="173" idx="4"/>
            <a:endCxn id="172" idx="0"/>
          </p:cNvCxnSpPr>
          <p:nvPr/>
        </p:nvCxnSpPr>
        <p:spPr>
          <a:xfrm>
            <a:off x="9299506" y="4246735"/>
            <a:ext cx="434359" cy="57744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7" name="箭头: 上 176">
            <a:extLst>
              <a:ext uri="{FF2B5EF4-FFF2-40B4-BE49-F238E27FC236}">
                <a16:creationId xmlns:a16="http://schemas.microsoft.com/office/drawing/2014/main" id="{2FDB4B1B-829C-4C2D-8CF0-DC15C347D5A5}"/>
              </a:ext>
            </a:extLst>
          </p:cNvPr>
          <p:cNvSpPr/>
          <p:nvPr/>
        </p:nvSpPr>
        <p:spPr>
          <a:xfrm rot="5400000">
            <a:off x="10534502" y="4567784"/>
            <a:ext cx="261115" cy="709306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8" name="文本框 177">
            <a:extLst>
              <a:ext uri="{FF2B5EF4-FFF2-40B4-BE49-F238E27FC236}">
                <a16:creationId xmlns:a16="http://schemas.microsoft.com/office/drawing/2014/main" id="{C104C13A-6F4D-4527-BD14-02A625F29FB4}"/>
              </a:ext>
            </a:extLst>
          </p:cNvPr>
          <p:cNvSpPr txBox="1"/>
          <p:nvPr/>
        </p:nvSpPr>
        <p:spPr>
          <a:xfrm>
            <a:off x="9990058" y="4229253"/>
            <a:ext cx="14686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Inference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6163076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5662" y="-41136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One ticket to win them all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257102" y="857020"/>
            <a:ext cx="904186" cy="2516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264831" y="857020"/>
            <a:ext cx="5307052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0CCC432F-677A-4BEB-B43E-194D7DDA4100}"/>
              </a:ext>
            </a:extLst>
          </p:cNvPr>
          <p:cNvSpPr txBox="1"/>
          <p:nvPr/>
        </p:nvSpPr>
        <p:spPr>
          <a:xfrm>
            <a:off x="257102" y="6256867"/>
            <a:ext cx="1633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NeurIPS</a:t>
            </a:r>
            <a:r>
              <a:rPr lang="en-US" altLang="zh-CN" dirty="0"/>
              <a:t> 2019</a:t>
            </a:r>
            <a:endParaRPr lang="zh-CN" altLang="en-US" dirty="0"/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43E9C2EB-8B74-44C6-8053-EAC2A4E2C054}"/>
              </a:ext>
            </a:extLst>
          </p:cNvPr>
          <p:cNvSpPr txBox="1"/>
          <p:nvPr/>
        </p:nvSpPr>
        <p:spPr>
          <a:xfrm>
            <a:off x="1432515" y="1090837"/>
            <a:ext cx="93269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/>
              <a:t>Transfer within Same Data Distribution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440772A-8D4F-4468-BA7B-4F8D7FE6EA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599" y="1995183"/>
            <a:ext cx="9956800" cy="3808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0845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5662" y="-41136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One ticket to win them all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257102" y="857020"/>
            <a:ext cx="904186" cy="2516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264831" y="857020"/>
            <a:ext cx="5307052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0CCC432F-677A-4BEB-B43E-194D7DDA4100}"/>
              </a:ext>
            </a:extLst>
          </p:cNvPr>
          <p:cNvSpPr txBox="1"/>
          <p:nvPr/>
        </p:nvSpPr>
        <p:spPr>
          <a:xfrm>
            <a:off x="257102" y="6256867"/>
            <a:ext cx="1633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NeurIPS</a:t>
            </a:r>
            <a:r>
              <a:rPr lang="en-US" altLang="zh-CN" dirty="0"/>
              <a:t> 2019</a:t>
            </a:r>
            <a:endParaRPr lang="zh-CN" altLang="en-US" dirty="0"/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43E9C2EB-8B74-44C6-8053-EAC2A4E2C054}"/>
              </a:ext>
            </a:extLst>
          </p:cNvPr>
          <p:cNvSpPr txBox="1"/>
          <p:nvPr/>
        </p:nvSpPr>
        <p:spPr>
          <a:xfrm>
            <a:off x="1432515" y="1090837"/>
            <a:ext cx="93269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/>
              <a:t>Transfer across Datasets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8BF153DD-E5B7-4250-B783-776E422576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102" y="2090518"/>
            <a:ext cx="7765735" cy="212627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AE4229F0-74A2-48DD-971E-A65429F13C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2867" y="2090518"/>
            <a:ext cx="3986419" cy="212627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FBF13377-776D-4E76-AA8D-20CE6DA3E1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2286" y="4216788"/>
            <a:ext cx="3876848" cy="2126271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31CB33EA-B612-40AB-95CB-CCF817B8FA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27547" y="4245279"/>
            <a:ext cx="7790580" cy="2069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1698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5662" y="-41136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One ticket to win them all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257102" y="857020"/>
            <a:ext cx="904186" cy="2516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264831" y="857020"/>
            <a:ext cx="5307052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0CCC432F-677A-4BEB-B43E-194D7DDA4100}"/>
              </a:ext>
            </a:extLst>
          </p:cNvPr>
          <p:cNvSpPr txBox="1"/>
          <p:nvPr/>
        </p:nvSpPr>
        <p:spPr>
          <a:xfrm>
            <a:off x="257102" y="6256867"/>
            <a:ext cx="1633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NeurIPS</a:t>
            </a:r>
            <a:r>
              <a:rPr lang="en-US" altLang="zh-CN" dirty="0"/>
              <a:t> 2019</a:t>
            </a:r>
            <a:endParaRPr lang="zh-CN" altLang="en-US" dirty="0"/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43E9C2EB-8B74-44C6-8053-EAC2A4E2C054}"/>
              </a:ext>
            </a:extLst>
          </p:cNvPr>
          <p:cNvSpPr txBox="1"/>
          <p:nvPr/>
        </p:nvSpPr>
        <p:spPr>
          <a:xfrm>
            <a:off x="1432515" y="1090837"/>
            <a:ext cx="93269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/>
              <a:t>Limitations &amp; Solutions</a:t>
            </a:r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E8AF1780-9157-4732-8113-63128C743906}"/>
              </a:ext>
            </a:extLst>
          </p:cNvPr>
          <p:cNvSpPr/>
          <p:nvPr/>
        </p:nvSpPr>
        <p:spPr>
          <a:xfrm>
            <a:off x="1135518" y="4365297"/>
            <a:ext cx="3682812" cy="581805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Fixed model architecture.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23E79601-DF5C-4056-BADA-1EEF267F50AE}"/>
              </a:ext>
            </a:extLst>
          </p:cNvPr>
          <p:cNvSpPr/>
          <p:nvPr/>
        </p:nvSpPr>
        <p:spPr>
          <a:xfrm>
            <a:off x="1135518" y="3059137"/>
            <a:ext cx="3682812" cy="1024746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Only transfer between related tasks (data domain, task type).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A6D0DE37-AFFB-4448-842C-8279C666DFD1}"/>
              </a:ext>
            </a:extLst>
          </p:cNvPr>
          <p:cNvSpPr/>
          <p:nvPr/>
        </p:nvSpPr>
        <p:spPr>
          <a:xfrm>
            <a:off x="1135518" y="2025570"/>
            <a:ext cx="3682811" cy="74854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Iterative pruning is still time-consuming.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E7D80C30-8C09-46D2-87CE-EF458FA57831}"/>
              </a:ext>
            </a:extLst>
          </p:cNvPr>
          <p:cNvSpPr/>
          <p:nvPr/>
        </p:nvSpPr>
        <p:spPr>
          <a:xfrm>
            <a:off x="1135518" y="5228516"/>
            <a:ext cx="3682811" cy="93136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Target task WT sometimes outperforms transferred WT.</a:t>
            </a:r>
            <a:endParaRPr lang="zh-CN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57394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5662" y="-41136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One ticket to win them all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257102" y="857020"/>
            <a:ext cx="904186" cy="2516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264831" y="857020"/>
            <a:ext cx="5307052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0CCC432F-677A-4BEB-B43E-194D7DDA4100}"/>
              </a:ext>
            </a:extLst>
          </p:cNvPr>
          <p:cNvSpPr txBox="1"/>
          <p:nvPr/>
        </p:nvSpPr>
        <p:spPr>
          <a:xfrm>
            <a:off x="257102" y="6256867"/>
            <a:ext cx="1633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NeurIPS</a:t>
            </a:r>
            <a:r>
              <a:rPr lang="en-US" altLang="zh-CN" dirty="0"/>
              <a:t> 2019</a:t>
            </a:r>
            <a:endParaRPr lang="zh-CN" altLang="en-US" dirty="0"/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43E9C2EB-8B74-44C6-8053-EAC2A4E2C054}"/>
              </a:ext>
            </a:extLst>
          </p:cNvPr>
          <p:cNvSpPr txBox="1"/>
          <p:nvPr/>
        </p:nvSpPr>
        <p:spPr>
          <a:xfrm>
            <a:off x="1432515" y="1090837"/>
            <a:ext cx="93269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/>
              <a:t>Limitations &amp; Solutions</a:t>
            </a:r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E8AF1780-9157-4732-8113-63128C743906}"/>
              </a:ext>
            </a:extLst>
          </p:cNvPr>
          <p:cNvSpPr/>
          <p:nvPr/>
        </p:nvSpPr>
        <p:spPr>
          <a:xfrm>
            <a:off x="1135518" y="4365297"/>
            <a:ext cx="3682812" cy="581805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Fixed model architecture.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23E79601-DF5C-4056-BADA-1EEF267F50AE}"/>
              </a:ext>
            </a:extLst>
          </p:cNvPr>
          <p:cNvSpPr/>
          <p:nvPr/>
        </p:nvSpPr>
        <p:spPr>
          <a:xfrm>
            <a:off x="1135518" y="3059137"/>
            <a:ext cx="3682812" cy="1024746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Only transfer between related tasks (data domain, task type).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A6D0DE37-AFFB-4448-842C-8279C666DFD1}"/>
              </a:ext>
            </a:extLst>
          </p:cNvPr>
          <p:cNvSpPr/>
          <p:nvPr/>
        </p:nvSpPr>
        <p:spPr>
          <a:xfrm>
            <a:off x="1135518" y="2025570"/>
            <a:ext cx="3682811" cy="74854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Iterative pruning is still time-consuming.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E7D80C30-8C09-46D2-87CE-EF458FA57831}"/>
              </a:ext>
            </a:extLst>
          </p:cNvPr>
          <p:cNvSpPr/>
          <p:nvPr/>
        </p:nvSpPr>
        <p:spPr>
          <a:xfrm>
            <a:off x="1135518" y="5228516"/>
            <a:ext cx="3682811" cy="93136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Target task WT sometimes outperforms transferred WT.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FD12E046-42F3-49E2-BD37-5EB5292DB93C}"/>
              </a:ext>
            </a:extLst>
          </p:cNvPr>
          <p:cNvSpPr/>
          <p:nvPr/>
        </p:nvSpPr>
        <p:spPr>
          <a:xfrm>
            <a:off x="7598575" y="2023878"/>
            <a:ext cx="2809713" cy="74854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Early-bird Tickets,</a:t>
            </a:r>
          </a:p>
          <a:p>
            <a:pPr algn="ctr"/>
            <a:r>
              <a:rPr lang="en-US" altLang="zh-CN" dirty="0">
                <a:solidFill>
                  <a:schemeClr val="tx1"/>
                </a:solidFill>
              </a:rPr>
              <a:t>Pruning at initialization 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7" name="箭头: 右 26">
            <a:extLst>
              <a:ext uri="{FF2B5EF4-FFF2-40B4-BE49-F238E27FC236}">
                <a16:creationId xmlns:a16="http://schemas.microsoft.com/office/drawing/2014/main" id="{C26314D4-6379-49C6-B654-2C6998088EC0}"/>
              </a:ext>
            </a:extLst>
          </p:cNvPr>
          <p:cNvSpPr/>
          <p:nvPr/>
        </p:nvSpPr>
        <p:spPr>
          <a:xfrm>
            <a:off x="5577928" y="2292914"/>
            <a:ext cx="1261048" cy="246971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53727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5662" y="-41136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One ticket to win them all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257102" y="857020"/>
            <a:ext cx="904186" cy="2516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264831" y="857020"/>
            <a:ext cx="5307052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0CCC432F-677A-4BEB-B43E-194D7DDA4100}"/>
              </a:ext>
            </a:extLst>
          </p:cNvPr>
          <p:cNvSpPr txBox="1"/>
          <p:nvPr/>
        </p:nvSpPr>
        <p:spPr>
          <a:xfrm>
            <a:off x="257102" y="6256867"/>
            <a:ext cx="1633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NeurIPS</a:t>
            </a:r>
            <a:r>
              <a:rPr lang="en-US" altLang="zh-CN" dirty="0"/>
              <a:t> 2019</a:t>
            </a:r>
            <a:endParaRPr lang="zh-CN" altLang="en-US" dirty="0"/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43E9C2EB-8B74-44C6-8053-EAC2A4E2C054}"/>
              </a:ext>
            </a:extLst>
          </p:cNvPr>
          <p:cNvSpPr txBox="1"/>
          <p:nvPr/>
        </p:nvSpPr>
        <p:spPr>
          <a:xfrm>
            <a:off x="1432515" y="1090837"/>
            <a:ext cx="93269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/>
              <a:t>Limitations &amp; Solutions</a:t>
            </a:r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E8AF1780-9157-4732-8113-63128C743906}"/>
              </a:ext>
            </a:extLst>
          </p:cNvPr>
          <p:cNvSpPr/>
          <p:nvPr/>
        </p:nvSpPr>
        <p:spPr>
          <a:xfrm>
            <a:off x="1135518" y="4365297"/>
            <a:ext cx="3682812" cy="581805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Fixed model architecture.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23E79601-DF5C-4056-BADA-1EEF267F50AE}"/>
              </a:ext>
            </a:extLst>
          </p:cNvPr>
          <p:cNvSpPr/>
          <p:nvPr/>
        </p:nvSpPr>
        <p:spPr>
          <a:xfrm>
            <a:off x="1135518" y="3059137"/>
            <a:ext cx="3682812" cy="1024746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Only transfer between related tasks (data domain, task type).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A6D0DE37-AFFB-4448-842C-8279C666DFD1}"/>
              </a:ext>
            </a:extLst>
          </p:cNvPr>
          <p:cNvSpPr/>
          <p:nvPr/>
        </p:nvSpPr>
        <p:spPr>
          <a:xfrm>
            <a:off x="1135518" y="2025570"/>
            <a:ext cx="3682811" cy="74854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Iterative pruning is still time-consuming.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E7D80C30-8C09-46D2-87CE-EF458FA57831}"/>
              </a:ext>
            </a:extLst>
          </p:cNvPr>
          <p:cNvSpPr/>
          <p:nvPr/>
        </p:nvSpPr>
        <p:spPr>
          <a:xfrm>
            <a:off x="1135518" y="5228516"/>
            <a:ext cx="3682811" cy="93136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Target task WT sometimes outperforms transferred WT.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FD12E046-42F3-49E2-BD37-5EB5292DB93C}"/>
              </a:ext>
            </a:extLst>
          </p:cNvPr>
          <p:cNvSpPr/>
          <p:nvPr/>
        </p:nvSpPr>
        <p:spPr>
          <a:xfrm>
            <a:off x="7598575" y="2023878"/>
            <a:ext cx="2809713" cy="74854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Early-bird Tickets,</a:t>
            </a:r>
          </a:p>
          <a:p>
            <a:pPr algn="ctr"/>
            <a:r>
              <a:rPr lang="en-US" altLang="zh-CN" dirty="0">
                <a:solidFill>
                  <a:schemeClr val="tx1"/>
                </a:solidFill>
              </a:rPr>
              <a:t>Pruning at initialization 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9E823B54-4137-4B52-8529-B04B14E96FDF}"/>
              </a:ext>
            </a:extLst>
          </p:cNvPr>
          <p:cNvSpPr/>
          <p:nvPr/>
        </p:nvSpPr>
        <p:spPr>
          <a:xfrm>
            <a:off x="7598574" y="3117656"/>
            <a:ext cx="2809713" cy="74854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LT in Pre-trained Models</a:t>
            </a:r>
          </a:p>
          <a:p>
            <a:pPr algn="ctr"/>
            <a:r>
              <a:rPr lang="en-US" altLang="zh-CN" dirty="0">
                <a:solidFill>
                  <a:schemeClr val="tx1"/>
                </a:solidFill>
              </a:rPr>
              <a:t>Cross domain Transfer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6" name="箭头: 右 25">
            <a:extLst>
              <a:ext uri="{FF2B5EF4-FFF2-40B4-BE49-F238E27FC236}">
                <a16:creationId xmlns:a16="http://schemas.microsoft.com/office/drawing/2014/main" id="{B8FEFDDD-AD52-423E-901B-48B89AC7C6A5}"/>
              </a:ext>
            </a:extLst>
          </p:cNvPr>
          <p:cNvSpPr/>
          <p:nvPr/>
        </p:nvSpPr>
        <p:spPr>
          <a:xfrm>
            <a:off x="5577928" y="3405060"/>
            <a:ext cx="1261048" cy="246971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箭头: 右 26">
            <a:extLst>
              <a:ext uri="{FF2B5EF4-FFF2-40B4-BE49-F238E27FC236}">
                <a16:creationId xmlns:a16="http://schemas.microsoft.com/office/drawing/2014/main" id="{C26314D4-6379-49C6-B654-2C6998088EC0}"/>
              </a:ext>
            </a:extLst>
          </p:cNvPr>
          <p:cNvSpPr/>
          <p:nvPr/>
        </p:nvSpPr>
        <p:spPr>
          <a:xfrm>
            <a:off x="5577928" y="2292914"/>
            <a:ext cx="1261048" cy="246971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88472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5662" y="-41136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One ticket to win them all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257102" y="857020"/>
            <a:ext cx="904186" cy="2516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264831" y="857020"/>
            <a:ext cx="5307052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0CCC432F-677A-4BEB-B43E-194D7DDA4100}"/>
              </a:ext>
            </a:extLst>
          </p:cNvPr>
          <p:cNvSpPr txBox="1"/>
          <p:nvPr/>
        </p:nvSpPr>
        <p:spPr>
          <a:xfrm>
            <a:off x="257102" y="6256867"/>
            <a:ext cx="1633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NeurIPS</a:t>
            </a:r>
            <a:r>
              <a:rPr lang="en-US" altLang="zh-CN" dirty="0"/>
              <a:t> 2019</a:t>
            </a:r>
            <a:endParaRPr lang="zh-CN" altLang="en-US" dirty="0"/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43E9C2EB-8B74-44C6-8053-EAC2A4E2C054}"/>
              </a:ext>
            </a:extLst>
          </p:cNvPr>
          <p:cNvSpPr txBox="1"/>
          <p:nvPr/>
        </p:nvSpPr>
        <p:spPr>
          <a:xfrm>
            <a:off x="1432515" y="1090837"/>
            <a:ext cx="93269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/>
              <a:t>Limitations &amp; Solutions</a:t>
            </a:r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E8AF1780-9157-4732-8113-63128C743906}"/>
              </a:ext>
            </a:extLst>
          </p:cNvPr>
          <p:cNvSpPr/>
          <p:nvPr/>
        </p:nvSpPr>
        <p:spPr>
          <a:xfrm>
            <a:off x="1135518" y="4365297"/>
            <a:ext cx="3682812" cy="581805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Fixed model architecture.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23E79601-DF5C-4056-BADA-1EEF267F50AE}"/>
              </a:ext>
            </a:extLst>
          </p:cNvPr>
          <p:cNvSpPr/>
          <p:nvPr/>
        </p:nvSpPr>
        <p:spPr>
          <a:xfrm>
            <a:off x="1135518" y="3059137"/>
            <a:ext cx="3682812" cy="1024746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Only transfer between related tasks (data domain, task type).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A6D0DE37-AFFB-4448-842C-8279C666DFD1}"/>
              </a:ext>
            </a:extLst>
          </p:cNvPr>
          <p:cNvSpPr/>
          <p:nvPr/>
        </p:nvSpPr>
        <p:spPr>
          <a:xfrm>
            <a:off x="1135518" y="2025570"/>
            <a:ext cx="3682811" cy="74854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Iterative pruning is still time-consuming.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E7D80C30-8C09-46D2-87CE-EF458FA57831}"/>
              </a:ext>
            </a:extLst>
          </p:cNvPr>
          <p:cNvSpPr/>
          <p:nvPr/>
        </p:nvSpPr>
        <p:spPr>
          <a:xfrm>
            <a:off x="1135518" y="5228516"/>
            <a:ext cx="3682811" cy="93136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Target task WT sometimes outperforms transferred WT.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FD12E046-42F3-49E2-BD37-5EB5292DB93C}"/>
              </a:ext>
            </a:extLst>
          </p:cNvPr>
          <p:cNvSpPr/>
          <p:nvPr/>
        </p:nvSpPr>
        <p:spPr>
          <a:xfrm>
            <a:off x="7598575" y="2023878"/>
            <a:ext cx="2809713" cy="74854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Early-bird Tickets,</a:t>
            </a:r>
          </a:p>
          <a:p>
            <a:pPr algn="ctr"/>
            <a:r>
              <a:rPr lang="en-US" altLang="zh-CN" dirty="0">
                <a:solidFill>
                  <a:schemeClr val="tx1"/>
                </a:solidFill>
              </a:rPr>
              <a:t>Pruning at initialization 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9E823B54-4137-4B52-8529-B04B14E96FDF}"/>
              </a:ext>
            </a:extLst>
          </p:cNvPr>
          <p:cNvSpPr/>
          <p:nvPr/>
        </p:nvSpPr>
        <p:spPr>
          <a:xfrm>
            <a:off x="7598574" y="3117656"/>
            <a:ext cx="2809713" cy="74854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LT in Pre-trained Models</a:t>
            </a:r>
          </a:p>
          <a:p>
            <a:pPr algn="ctr"/>
            <a:r>
              <a:rPr lang="en-US" altLang="zh-CN" dirty="0">
                <a:solidFill>
                  <a:schemeClr val="tx1"/>
                </a:solidFill>
              </a:rPr>
              <a:t>Cross domain Transfer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C45160E5-4AC3-4059-88E1-282D92B2ABF4}"/>
              </a:ext>
            </a:extLst>
          </p:cNvPr>
          <p:cNvSpPr/>
          <p:nvPr/>
        </p:nvSpPr>
        <p:spPr>
          <a:xfrm>
            <a:off x="7598574" y="4295231"/>
            <a:ext cx="2809713" cy="74854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Transfer WT across different architectures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6" name="箭头: 右 25">
            <a:extLst>
              <a:ext uri="{FF2B5EF4-FFF2-40B4-BE49-F238E27FC236}">
                <a16:creationId xmlns:a16="http://schemas.microsoft.com/office/drawing/2014/main" id="{B8FEFDDD-AD52-423E-901B-48B89AC7C6A5}"/>
              </a:ext>
            </a:extLst>
          </p:cNvPr>
          <p:cNvSpPr/>
          <p:nvPr/>
        </p:nvSpPr>
        <p:spPr>
          <a:xfrm>
            <a:off x="5577928" y="3405060"/>
            <a:ext cx="1261048" cy="246971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箭头: 右 26">
            <a:extLst>
              <a:ext uri="{FF2B5EF4-FFF2-40B4-BE49-F238E27FC236}">
                <a16:creationId xmlns:a16="http://schemas.microsoft.com/office/drawing/2014/main" id="{C26314D4-6379-49C6-B654-2C6998088EC0}"/>
              </a:ext>
            </a:extLst>
          </p:cNvPr>
          <p:cNvSpPr/>
          <p:nvPr/>
        </p:nvSpPr>
        <p:spPr>
          <a:xfrm>
            <a:off x="5577928" y="2292914"/>
            <a:ext cx="1261048" cy="246971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箭头: 右 27">
            <a:extLst>
              <a:ext uri="{FF2B5EF4-FFF2-40B4-BE49-F238E27FC236}">
                <a16:creationId xmlns:a16="http://schemas.microsoft.com/office/drawing/2014/main" id="{44444EC5-99A4-4EC0-8A75-BE292CF1F1F3}"/>
              </a:ext>
            </a:extLst>
          </p:cNvPr>
          <p:cNvSpPr/>
          <p:nvPr/>
        </p:nvSpPr>
        <p:spPr>
          <a:xfrm>
            <a:off x="5577928" y="4517206"/>
            <a:ext cx="1261048" cy="246971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30195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5662" y="-41136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One ticket to win them all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257102" y="857020"/>
            <a:ext cx="904186" cy="2516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264831" y="857020"/>
            <a:ext cx="5307052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0CCC432F-677A-4BEB-B43E-194D7DDA4100}"/>
              </a:ext>
            </a:extLst>
          </p:cNvPr>
          <p:cNvSpPr txBox="1"/>
          <p:nvPr/>
        </p:nvSpPr>
        <p:spPr>
          <a:xfrm>
            <a:off x="257102" y="6256867"/>
            <a:ext cx="1633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NeurIPS</a:t>
            </a:r>
            <a:r>
              <a:rPr lang="en-US" altLang="zh-CN" dirty="0"/>
              <a:t> 2019</a:t>
            </a:r>
            <a:endParaRPr lang="zh-CN" altLang="en-US" dirty="0"/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43E9C2EB-8B74-44C6-8053-EAC2A4E2C054}"/>
              </a:ext>
            </a:extLst>
          </p:cNvPr>
          <p:cNvSpPr txBox="1"/>
          <p:nvPr/>
        </p:nvSpPr>
        <p:spPr>
          <a:xfrm>
            <a:off x="1432515" y="1090837"/>
            <a:ext cx="93269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/>
              <a:t>Limitations &amp; Solutions</a:t>
            </a:r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E8AF1780-9157-4732-8113-63128C743906}"/>
              </a:ext>
            </a:extLst>
          </p:cNvPr>
          <p:cNvSpPr/>
          <p:nvPr/>
        </p:nvSpPr>
        <p:spPr>
          <a:xfrm>
            <a:off x="1135518" y="4365297"/>
            <a:ext cx="3682812" cy="581805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Fixed model architecture.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23E79601-DF5C-4056-BADA-1EEF267F50AE}"/>
              </a:ext>
            </a:extLst>
          </p:cNvPr>
          <p:cNvSpPr/>
          <p:nvPr/>
        </p:nvSpPr>
        <p:spPr>
          <a:xfrm>
            <a:off x="1135518" y="3059137"/>
            <a:ext cx="3682812" cy="1024746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Only transfer between related tasks (data domain, task type).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A6D0DE37-AFFB-4448-842C-8279C666DFD1}"/>
              </a:ext>
            </a:extLst>
          </p:cNvPr>
          <p:cNvSpPr/>
          <p:nvPr/>
        </p:nvSpPr>
        <p:spPr>
          <a:xfrm>
            <a:off x="1135518" y="2025570"/>
            <a:ext cx="3682811" cy="74854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Iterative pruning is still time-consuming.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E7D80C30-8C09-46D2-87CE-EF458FA57831}"/>
              </a:ext>
            </a:extLst>
          </p:cNvPr>
          <p:cNvSpPr/>
          <p:nvPr/>
        </p:nvSpPr>
        <p:spPr>
          <a:xfrm>
            <a:off x="1135518" y="5228516"/>
            <a:ext cx="3682811" cy="93136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Target task WT sometimes outperforms transferred WT.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FD12E046-42F3-49E2-BD37-5EB5292DB93C}"/>
              </a:ext>
            </a:extLst>
          </p:cNvPr>
          <p:cNvSpPr/>
          <p:nvPr/>
        </p:nvSpPr>
        <p:spPr>
          <a:xfrm>
            <a:off x="7598575" y="2023878"/>
            <a:ext cx="2809713" cy="74854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Early-bird Tickets,</a:t>
            </a:r>
          </a:p>
          <a:p>
            <a:pPr algn="ctr"/>
            <a:r>
              <a:rPr lang="en-US" altLang="zh-CN" dirty="0">
                <a:solidFill>
                  <a:schemeClr val="tx1"/>
                </a:solidFill>
              </a:rPr>
              <a:t>Pruning at initialization 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9E823B54-4137-4B52-8529-B04B14E96FDF}"/>
              </a:ext>
            </a:extLst>
          </p:cNvPr>
          <p:cNvSpPr/>
          <p:nvPr/>
        </p:nvSpPr>
        <p:spPr>
          <a:xfrm>
            <a:off x="7598574" y="3117656"/>
            <a:ext cx="2809713" cy="74854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LT in Pre-trained Models</a:t>
            </a:r>
          </a:p>
          <a:p>
            <a:pPr algn="ctr"/>
            <a:r>
              <a:rPr lang="en-US" altLang="zh-CN" dirty="0">
                <a:solidFill>
                  <a:schemeClr val="tx1"/>
                </a:solidFill>
              </a:rPr>
              <a:t>Cross domain Transfer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C45160E5-4AC3-4059-88E1-282D92B2ABF4}"/>
              </a:ext>
            </a:extLst>
          </p:cNvPr>
          <p:cNvSpPr/>
          <p:nvPr/>
        </p:nvSpPr>
        <p:spPr>
          <a:xfrm>
            <a:off x="7598574" y="4295231"/>
            <a:ext cx="2809713" cy="74854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Transfer WT across different architectures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ABE6D2B5-53CF-45E6-AE75-5EE38B7CD72D}"/>
              </a:ext>
            </a:extLst>
          </p:cNvPr>
          <p:cNvSpPr/>
          <p:nvPr/>
        </p:nvSpPr>
        <p:spPr>
          <a:xfrm>
            <a:off x="7598574" y="5319923"/>
            <a:ext cx="2809713" cy="74854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Task-adaptive WT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6" name="箭头: 右 25">
            <a:extLst>
              <a:ext uri="{FF2B5EF4-FFF2-40B4-BE49-F238E27FC236}">
                <a16:creationId xmlns:a16="http://schemas.microsoft.com/office/drawing/2014/main" id="{B8FEFDDD-AD52-423E-901B-48B89AC7C6A5}"/>
              </a:ext>
            </a:extLst>
          </p:cNvPr>
          <p:cNvSpPr/>
          <p:nvPr/>
        </p:nvSpPr>
        <p:spPr>
          <a:xfrm>
            <a:off x="5577928" y="3405060"/>
            <a:ext cx="1261048" cy="246971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箭头: 右 26">
            <a:extLst>
              <a:ext uri="{FF2B5EF4-FFF2-40B4-BE49-F238E27FC236}">
                <a16:creationId xmlns:a16="http://schemas.microsoft.com/office/drawing/2014/main" id="{C26314D4-6379-49C6-B654-2C6998088EC0}"/>
              </a:ext>
            </a:extLst>
          </p:cNvPr>
          <p:cNvSpPr/>
          <p:nvPr/>
        </p:nvSpPr>
        <p:spPr>
          <a:xfrm>
            <a:off x="5577928" y="2292914"/>
            <a:ext cx="1261048" cy="246971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箭头: 右 27">
            <a:extLst>
              <a:ext uri="{FF2B5EF4-FFF2-40B4-BE49-F238E27FC236}">
                <a16:creationId xmlns:a16="http://schemas.microsoft.com/office/drawing/2014/main" id="{44444EC5-99A4-4EC0-8A75-BE292CF1F1F3}"/>
              </a:ext>
            </a:extLst>
          </p:cNvPr>
          <p:cNvSpPr/>
          <p:nvPr/>
        </p:nvSpPr>
        <p:spPr>
          <a:xfrm>
            <a:off x="5577928" y="4517206"/>
            <a:ext cx="1261048" cy="246971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箭头: 右 28">
            <a:extLst>
              <a:ext uri="{FF2B5EF4-FFF2-40B4-BE49-F238E27FC236}">
                <a16:creationId xmlns:a16="http://schemas.microsoft.com/office/drawing/2014/main" id="{392E54DC-31CD-44A1-9062-7155E94CD1D3}"/>
              </a:ext>
            </a:extLst>
          </p:cNvPr>
          <p:cNvSpPr/>
          <p:nvPr/>
        </p:nvSpPr>
        <p:spPr>
          <a:xfrm>
            <a:off x="5577928" y="5524383"/>
            <a:ext cx="1261048" cy="246971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50368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5662" y="-41136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One ticket to win them all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257102" y="857020"/>
            <a:ext cx="904186" cy="2516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264831" y="857020"/>
            <a:ext cx="5307052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0CCC432F-677A-4BEB-B43E-194D7DDA4100}"/>
              </a:ext>
            </a:extLst>
          </p:cNvPr>
          <p:cNvSpPr txBox="1"/>
          <p:nvPr/>
        </p:nvSpPr>
        <p:spPr>
          <a:xfrm>
            <a:off x="257102" y="6256867"/>
            <a:ext cx="1633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NeurIPS</a:t>
            </a:r>
            <a:r>
              <a:rPr lang="en-US" altLang="zh-CN" dirty="0"/>
              <a:t> 2019</a:t>
            </a:r>
            <a:endParaRPr lang="zh-CN" altLang="en-US" dirty="0"/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43E9C2EB-8B74-44C6-8053-EAC2A4E2C054}"/>
              </a:ext>
            </a:extLst>
          </p:cNvPr>
          <p:cNvSpPr txBox="1"/>
          <p:nvPr/>
        </p:nvSpPr>
        <p:spPr>
          <a:xfrm>
            <a:off x="1432515" y="1090837"/>
            <a:ext cx="93269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/>
              <a:t>Limitations &amp; Solutions</a:t>
            </a:r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E8AF1780-9157-4732-8113-63128C743906}"/>
              </a:ext>
            </a:extLst>
          </p:cNvPr>
          <p:cNvSpPr/>
          <p:nvPr/>
        </p:nvSpPr>
        <p:spPr>
          <a:xfrm>
            <a:off x="1135518" y="4365297"/>
            <a:ext cx="3682812" cy="581805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>
                    <a:lumMod val="85000"/>
                  </a:schemeClr>
                </a:solidFill>
              </a:rPr>
              <a:t>Fixed model architecture.</a:t>
            </a:r>
            <a:endParaRPr lang="zh-CN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23E79601-DF5C-4056-BADA-1EEF267F50AE}"/>
              </a:ext>
            </a:extLst>
          </p:cNvPr>
          <p:cNvSpPr/>
          <p:nvPr/>
        </p:nvSpPr>
        <p:spPr>
          <a:xfrm>
            <a:off x="1135518" y="3059137"/>
            <a:ext cx="3682812" cy="1024746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Only transfer between related tasks (data domain, task type).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A6D0DE37-AFFB-4448-842C-8279C666DFD1}"/>
              </a:ext>
            </a:extLst>
          </p:cNvPr>
          <p:cNvSpPr/>
          <p:nvPr/>
        </p:nvSpPr>
        <p:spPr>
          <a:xfrm>
            <a:off x="1135518" y="2025570"/>
            <a:ext cx="3682811" cy="748548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>
                    <a:lumMod val="85000"/>
                  </a:schemeClr>
                </a:solidFill>
              </a:rPr>
              <a:t>Iterative pruning is still time-consuming.</a:t>
            </a:r>
            <a:endParaRPr lang="zh-CN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E7D80C30-8C09-46D2-87CE-EF458FA57831}"/>
              </a:ext>
            </a:extLst>
          </p:cNvPr>
          <p:cNvSpPr/>
          <p:nvPr/>
        </p:nvSpPr>
        <p:spPr>
          <a:xfrm>
            <a:off x="1135518" y="5228516"/>
            <a:ext cx="3682811" cy="93136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Target task WT sometimes outperforms transferred WT.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FD12E046-42F3-49E2-BD37-5EB5292DB93C}"/>
              </a:ext>
            </a:extLst>
          </p:cNvPr>
          <p:cNvSpPr/>
          <p:nvPr/>
        </p:nvSpPr>
        <p:spPr>
          <a:xfrm>
            <a:off x="7598575" y="2023878"/>
            <a:ext cx="2809713" cy="748548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>
                    <a:lumMod val="85000"/>
                  </a:schemeClr>
                </a:solidFill>
              </a:rPr>
              <a:t>Early-bird Tickets</a:t>
            </a:r>
          </a:p>
          <a:p>
            <a:pPr algn="ctr"/>
            <a:r>
              <a:rPr lang="en-US" altLang="zh-CN" dirty="0">
                <a:solidFill>
                  <a:schemeClr val="bg1">
                    <a:lumMod val="85000"/>
                  </a:schemeClr>
                </a:solidFill>
              </a:rPr>
              <a:t>Pruning at initialization</a:t>
            </a:r>
            <a:endParaRPr lang="zh-CN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9E823B54-4137-4B52-8529-B04B14E96FDF}"/>
              </a:ext>
            </a:extLst>
          </p:cNvPr>
          <p:cNvSpPr/>
          <p:nvPr/>
        </p:nvSpPr>
        <p:spPr>
          <a:xfrm>
            <a:off x="7598574" y="3117656"/>
            <a:ext cx="2809713" cy="74854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LT in Pre-trained Models</a:t>
            </a:r>
          </a:p>
          <a:p>
            <a:pPr algn="ctr"/>
            <a:r>
              <a:rPr lang="en-US" altLang="zh-CN" dirty="0">
                <a:solidFill>
                  <a:schemeClr val="tx1"/>
                </a:solidFill>
              </a:rPr>
              <a:t>Cross domain Transfer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C45160E5-4AC3-4059-88E1-282D92B2ABF4}"/>
              </a:ext>
            </a:extLst>
          </p:cNvPr>
          <p:cNvSpPr/>
          <p:nvPr/>
        </p:nvSpPr>
        <p:spPr>
          <a:xfrm>
            <a:off x="7598574" y="4295231"/>
            <a:ext cx="2809713" cy="748548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>
                    <a:lumMod val="85000"/>
                  </a:schemeClr>
                </a:solidFill>
              </a:rPr>
              <a:t>Transfer WT across different architectures</a:t>
            </a:r>
            <a:endParaRPr lang="zh-CN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ABE6D2B5-53CF-45E6-AE75-5EE38B7CD72D}"/>
              </a:ext>
            </a:extLst>
          </p:cNvPr>
          <p:cNvSpPr/>
          <p:nvPr/>
        </p:nvSpPr>
        <p:spPr>
          <a:xfrm>
            <a:off x="7598574" y="5319923"/>
            <a:ext cx="2809713" cy="74854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Task-adaptive WT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6" name="箭头: 右 25">
            <a:extLst>
              <a:ext uri="{FF2B5EF4-FFF2-40B4-BE49-F238E27FC236}">
                <a16:creationId xmlns:a16="http://schemas.microsoft.com/office/drawing/2014/main" id="{B8FEFDDD-AD52-423E-901B-48B89AC7C6A5}"/>
              </a:ext>
            </a:extLst>
          </p:cNvPr>
          <p:cNvSpPr/>
          <p:nvPr/>
        </p:nvSpPr>
        <p:spPr>
          <a:xfrm>
            <a:off x="5577928" y="3405060"/>
            <a:ext cx="1261048" cy="246971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箭头: 右 26">
            <a:extLst>
              <a:ext uri="{FF2B5EF4-FFF2-40B4-BE49-F238E27FC236}">
                <a16:creationId xmlns:a16="http://schemas.microsoft.com/office/drawing/2014/main" id="{C26314D4-6379-49C6-B654-2C6998088EC0}"/>
              </a:ext>
            </a:extLst>
          </p:cNvPr>
          <p:cNvSpPr/>
          <p:nvPr/>
        </p:nvSpPr>
        <p:spPr>
          <a:xfrm>
            <a:off x="5577928" y="2292914"/>
            <a:ext cx="1261048" cy="246971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8" name="箭头: 右 27">
            <a:extLst>
              <a:ext uri="{FF2B5EF4-FFF2-40B4-BE49-F238E27FC236}">
                <a16:creationId xmlns:a16="http://schemas.microsoft.com/office/drawing/2014/main" id="{44444EC5-99A4-4EC0-8A75-BE292CF1F1F3}"/>
              </a:ext>
            </a:extLst>
          </p:cNvPr>
          <p:cNvSpPr/>
          <p:nvPr/>
        </p:nvSpPr>
        <p:spPr>
          <a:xfrm>
            <a:off x="5577928" y="4517206"/>
            <a:ext cx="1261048" cy="246971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9" name="箭头: 右 28">
            <a:extLst>
              <a:ext uri="{FF2B5EF4-FFF2-40B4-BE49-F238E27FC236}">
                <a16:creationId xmlns:a16="http://schemas.microsoft.com/office/drawing/2014/main" id="{392E54DC-31CD-44A1-9062-7155E94CD1D3}"/>
              </a:ext>
            </a:extLst>
          </p:cNvPr>
          <p:cNvSpPr/>
          <p:nvPr/>
        </p:nvSpPr>
        <p:spPr>
          <a:xfrm>
            <a:off x="5577928" y="5524383"/>
            <a:ext cx="1261048" cy="246971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505791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5662" y="-41136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LT for Pre-training in CV Models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257102" y="857020"/>
            <a:ext cx="904186" cy="2516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264831" y="857020"/>
            <a:ext cx="5307052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0CCC432F-677A-4BEB-B43E-194D7DDA4100}"/>
              </a:ext>
            </a:extLst>
          </p:cNvPr>
          <p:cNvSpPr txBox="1"/>
          <p:nvPr/>
        </p:nvSpPr>
        <p:spPr>
          <a:xfrm>
            <a:off x="257102" y="6256867"/>
            <a:ext cx="1402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CVPR 2021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0C03A99-0E20-4B9A-8EDC-A90794D29F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9988" y="1212396"/>
            <a:ext cx="8336890" cy="835418"/>
          </a:xfrm>
          <a:prstGeom prst="rect">
            <a:avLst/>
          </a:prstGeom>
        </p:spPr>
      </p:pic>
      <p:pic>
        <p:nvPicPr>
          <p:cNvPr id="45" name="图片 44">
            <a:extLst>
              <a:ext uri="{FF2B5EF4-FFF2-40B4-BE49-F238E27FC236}">
                <a16:creationId xmlns:a16="http://schemas.microsoft.com/office/drawing/2014/main" id="{FD1B487B-C3FE-46FB-9416-3074B54C3D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5549" y="2182583"/>
            <a:ext cx="6780902" cy="3935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00014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5662" y="-41136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LT for Pre-trained BERT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257102" y="857020"/>
            <a:ext cx="904186" cy="2516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264831" y="857020"/>
            <a:ext cx="5307052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0CCC432F-677A-4BEB-B43E-194D7DDA4100}"/>
              </a:ext>
            </a:extLst>
          </p:cNvPr>
          <p:cNvSpPr txBox="1"/>
          <p:nvPr/>
        </p:nvSpPr>
        <p:spPr>
          <a:xfrm>
            <a:off x="257102" y="6256867"/>
            <a:ext cx="1633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NeurIPS</a:t>
            </a:r>
            <a:r>
              <a:rPr lang="en-US" altLang="zh-CN" dirty="0"/>
              <a:t> 2020</a:t>
            </a:r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649D6E24-16D2-437D-95FF-340B2ECE48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1169" y="1904432"/>
            <a:ext cx="7549662" cy="3049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4908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5662" y="-41136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Lottery Ticket Hypothesis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257102" y="857020"/>
            <a:ext cx="904186" cy="2516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264831" y="857020"/>
            <a:ext cx="5307052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6C4A3A63-741D-4A10-8F4E-EE32F7E1FF58}"/>
              </a:ext>
            </a:extLst>
          </p:cNvPr>
          <p:cNvSpPr txBox="1"/>
          <p:nvPr/>
        </p:nvSpPr>
        <p:spPr>
          <a:xfrm>
            <a:off x="194921" y="2912250"/>
            <a:ext cx="467350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2000" b="1" dirty="0"/>
              <a:t>Definition</a:t>
            </a:r>
            <a:r>
              <a:rPr lang="en-US" altLang="zh-CN" sz="2000" dirty="0"/>
              <a:t>: Dense, randomly-initialized, neural network contains a subnetwork (</a:t>
            </a:r>
            <a:r>
              <a:rPr lang="en-US" altLang="zh-CN" sz="2000" dirty="0">
                <a:solidFill>
                  <a:srgbClr val="FF0000"/>
                </a:solidFill>
              </a:rPr>
              <a:t>winning tickets</a:t>
            </a:r>
            <a:r>
              <a:rPr lang="en-US" altLang="zh-CN" sz="2000" dirty="0"/>
              <a:t>) that—when trained in isolation—it can match </a:t>
            </a:r>
            <a:r>
              <a:rPr lang="en-US" altLang="zh-CN" sz="2000" b="1" u="sng" dirty="0"/>
              <a:t>test accuracy </a:t>
            </a:r>
            <a:r>
              <a:rPr lang="en-US" altLang="zh-CN" sz="2000" dirty="0"/>
              <a:t>of the original network in a </a:t>
            </a:r>
            <a:r>
              <a:rPr lang="en-US" altLang="zh-CN" sz="2000" b="1" u="sng" dirty="0"/>
              <a:t>similar number of iterations</a:t>
            </a:r>
            <a:r>
              <a:rPr lang="en-US" altLang="zh-CN" sz="2000" dirty="0"/>
              <a:t>.</a:t>
            </a:r>
          </a:p>
        </p:txBody>
      </p:sp>
      <p:sp>
        <p:nvSpPr>
          <p:cNvPr id="17" name="流程图: 接点 16">
            <a:extLst>
              <a:ext uri="{FF2B5EF4-FFF2-40B4-BE49-F238E27FC236}">
                <a16:creationId xmlns:a16="http://schemas.microsoft.com/office/drawing/2014/main" id="{B242621F-2622-44FA-9DFB-D5137BB933E1}"/>
              </a:ext>
            </a:extLst>
          </p:cNvPr>
          <p:cNvSpPr/>
          <p:nvPr/>
        </p:nvSpPr>
        <p:spPr>
          <a:xfrm>
            <a:off x="8249686" y="5019553"/>
            <a:ext cx="364062" cy="335719"/>
          </a:xfrm>
          <a:prstGeom prst="flowChartConnector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流程图: 接点 17">
            <a:extLst>
              <a:ext uri="{FF2B5EF4-FFF2-40B4-BE49-F238E27FC236}">
                <a16:creationId xmlns:a16="http://schemas.microsoft.com/office/drawing/2014/main" id="{3D124110-E858-4FC1-9DA4-8121765D45D9}"/>
              </a:ext>
            </a:extLst>
          </p:cNvPr>
          <p:cNvSpPr/>
          <p:nvPr/>
        </p:nvSpPr>
        <p:spPr>
          <a:xfrm>
            <a:off x="8874863" y="5013864"/>
            <a:ext cx="364062" cy="335719"/>
          </a:xfrm>
          <a:prstGeom prst="flowChartConnector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流程图: 接点 18">
            <a:extLst>
              <a:ext uri="{FF2B5EF4-FFF2-40B4-BE49-F238E27FC236}">
                <a16:creationId xmlns:a16="http://schemas.microsoft.com/office/drawing/2014/main" id="{D9D67F77-3C14-4CCA-BCB0-9BCC7DBBDED2}"/>
              </a:ext>
            </a:extLst>
          </p:cNvPr>
          <p:cNvSpPr/>
          <p:nvPr/>
        </p:nvSpPr>
        <p:spPr>
          <a:xfrm>
            <a:off x="9487478" y="5016104"/>
            <a:ext cx="364062" cy="335719"/>
          </a:xfrm>
          <a:prstGeom prst="flowChartConnector">
            <a:avLst/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流程图: 接点 19">
            <a:extLst>
              <a:ext uri="{FF2B5EF4-FFF2-40B4-BE49-F238E27FC236}">
                <a16:creationId xmlns:a16="http://schemas.microsoft.com/office/drawing/2014/main" id="{8D4A0562-0500-4999-A321-4AA8DA63E0F4}"/>
              </a:ext>
            </a:extLst>
          </p:cNvPr>
          <p:cNvSpPr/>
          <p:nvPr/>
        </p:nvSpPr>
        <p:spPr>
          <a:xfrm>
            <a:off x="7899019" y="4161546"/>
            <a:ext cx="364062" cy="335719"/>
          </a:xfrm>
          <a:prstGeom prst="flowChartConnector">
            <a:avLst/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流程图: 接点 20">
            <a:extLst>
              <a:ext uri="{FF2B5EF4-FFF2-40B4-BE49-F238E27FC236}">
                <a16:creationId xmlns:a16="http://schemas.microsoft.com/office/drawing/2014/main" id="{C2B5FF6B-EF10-4D65-AC55-9638D17A748D}"/>
              </a:ext>
            </a:extLst>
          </p:cNvPr>
          <p:cNvSpPr/>
          <p:nvPr/>
        </p:nvSpPr>
        <p:spPr>
          <a:xfrm>
            <a:off x="8483506" y="4161549"/>
            <a:ext cx="364062" cy="335719"/>
          </a:xfrm>
          <a:prstGeom prst="flowChartConnector">
            <a:avLst/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流程图: 接点 21">
            <a:extLst>
              <a:ext uri="{FF2B5EF4-FFF2-40B4-BE49-F238E27FC236}">
                <a16:creationId xmlns:a16="http://schemas.microsoft.com/office/drawing/2014/main" id="{4BA27D8A-6E3A-4719-B2B6-1B8A3A29303D}"/>
              </a:ext>
            </a:extLst>
          </p:cNvPr>
          <p:cNvSpPr/>
          <p:nvPr/>
        </p:nvSpPr>
        <p:spPr>
          <a:xfrm>
            <a:off x="9278152" y="4158097"/>
            <a:ext cx="364062" cy="335719"/>
          </a:xfrm>
          <a:prstGeom prst="flowChartConnector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流程图: 接点 22">
            <a:extLst>
              <a:ext uri="{FF2B5EF4-FFF2-40B4-BE49-F238E27FC236}">
                <a16:creationId xmlns:a16="http://schemas.microsoft.com/office/drawing/2014/main" id="{74EE6CC6-958E-40D2-8799-168C7C3D7794}"/>
              </a:ext>
            </a:extLst>
          </p:cNvPr>
          <p:cNvSpPr/>
          <p:nvPr/>
        </p:nvSpPr>
        <p:spPr>
          <a:xfrm>
            <a:off x="9789969" y="4163789"/>
            <a:ext cx="364062" cy="335719"/>
          </a:xfrm>
          <a:prstGeom prst="flowChartConnector">
            <a:avLst/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流程图: 接点 23">
            <a:extLst>
              <a:ext uri="{FF2B5EF4-FFF2-40B4-BE49-F238E27FC236}">
                <a16:creationId xmlns:a16="http://schemas.microsoft.com/office/drawing/2014/main" id="{BC433CA9-6AB5-4C69-ABCA-3A2DDD432DFA}"/>
              </a:ext>
            </a:extLst>
          </p:cNvPr>
          <p:cNvSpPr/>
          <p:nvPr/>
        </p:nvSpPr>
        <p:spPr>
          <a:xfrm>
            <a:off x="8272281" y="3257307"/>
            <a:ext cx="375744" cy="335719"/>
          </a:xfrm>
          <a:prstGeom prst="flowChartConnector">
            <a:avLst/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流程图: 接点 24">
            <a:extLst>
              <a:ext uri="{FF2B5EF4-FFF2-40B4-BE49-F238E27FC236}">
                <a16:creationId xmlns:a16="http://schemas.microsoft.com/office/drawing/2014/main" id="{62ECB542-9803-4C08-B9CD-02C1AB22FCE5}"/>
              </a:ext>
            </a:extLst>
          </p:cNvPr>
          <p:cNvSpPr/>
          <p:nvPr/>
        </p:nvSpPr>
        <p:spPr>
          <a:xfrm>
            <a:off x="8837952" y="3244938"/>
            <a:ext cx="375744" cy="335719"/>
          </a:xfrm>
          <a:prstGeom prst="flowChartConnector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流程图: 接点 25">
            <a:extLst>
              <a:ext uri="{FF2B5EF4-FFF2-40B4-BE49-F238E27FC236}">
                <a16:creationId xmlns:a16="http://schemas.microsoft.com/office/drawing/2014/main" id="{B9DF0D7E-E9C4-4D71-8E92-7B8D6BE6FCAF}"/>
              </a:ext>
            </a:extLst>
          </p:cNvPr>
          <p:cNvSpPr/>
          <p:nvPr/>
        </p:nvSpPr>
        <p:spPr>
          <a:xfrm>
            <a:off x="9405627" y="3234414"/>
            <a:ext cx="375744" cy="335719"/>
          </a:xfrm>
          <a:prstGeom prst="flowChartConnector">
            <a:avLst/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F03EB1A3-D167-44FA-914D-5AF7EFB38DA7}"/>
              </a:ext>
            </a:extLst>
          </p:cNvPr>
          <p:cNvCxnSpPr>
            <a:cxnSpLocks/>
            <a:stCxn id="17" idx="0"/>
            <a:endCxn id="20" idx="4"/>
          </p:cNvCxnSpPr>
          <p:nvPr/>
        </p:nvCxnSpPr>
        <p:spPr>
          <a:xfrm flipH="1" flipV="1">
            <a:off x="8081050" y="4497265"/>
            <a:ext cx="350667" cy="522288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081A19F9-57E2-4DBD-AD5B-1A7ACC671B42}"/>
              </a:ext>
            </a:extLst>
          </p:cNvPr>
          <p:cNvCxnSpPr>
            <a:cxnSpLocks/>
            <a:stCxn id="21" idx="4"/>
            <a:endCxn id="17" idx="0"/>
          </p:cNvCxnSpPr>
          <p:nvPr/>
        </p:nvCxnSpPr>
        <p:spPr>
          <a:xfrm flipH="1">
            <a:off x="8431717" y="4497268"/>
            <a:ext cx="233820" cy="522285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B77C7591-0F6D-411A-9DB8-1A9B9C7FD1F1}"/>
              </a:ext>
            </a:extLst>
          </p:cNvPr>
          <p:cNvCxnSpPr>
            <a:cxnSpLocks/>
            <a:stCxn id="22" idx="4"/>
            <a:endCxn id="17" idx="0"/>
          </p:cNvCxnSpPr>
          <p:nvPr/>
        </p:nvCxnSpPr>
        <p:spPr>
          <a:xfrm flipH="1">
            <a:off x="8431717" y="4493816"/>
            <a:ext cx="1028466" cy="52573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BF85BD87-E31F-4B15-81B6-44D428988805}"/>
              </a:ext>
            </a:extLst>
          </p:cNvPr>
          <p:cNvCxnSpPr>
            <a:cxnSpLocks/>
            <a:stCxn id="23" idx="4"/>
            <a:endCxn id="17" idx="0"/>
          </p:cNvCxnSpPr>
          <p:nvPr/>
        </p:nvCxnSpPr>
        <p:spPr>
          <a:xfrm flipH="1">
            <a:off x="8431717" y="4499508"/>
            <a:ext cx="1540283" cy="520045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CA25107A-AF54-48FC-A639-F33CF42FE562}"/>
              </a:ext>
            </a:extLst>
          </p:cNvPr>
          <p:cNvCxnSpPr>
            <a:cxnSpLocks/>
            <a:stCxn id="20" idx="4"/>
            <a:endCxn id="18" idx="0"/>
          </p:cNvCxnSpPr>
          <p:nvPr/>
        </p:nvCxnSpPr>
        <p:spPr>
          <a:xfrm>
            <a:off x="8081050" y="4497265"/>
            <a:ext cx="975844" cy="516599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F8FE122D-3F16-47FD-B89E-4CAFE1CDA8D8}"/>
              </a:ext>
            </a:extLst>
          </p:cNvPr>
          <p:cNvCxnSpPr>
            <a:cxnSpLocks/>
            <a:stCxn id="18" idx="0"/>
            <a:endCxn id="21" idx="4"/>
          </p:cNvCxnSpPr>
          <p:nvPr/>
        </p:nvCxnSpPr>
        <p:spPr>
          <a:xfrm flipH="1" flipV="1">
            <a:off x="8665537" y="4497268"/>
            <a:ext cx="391357" cy="516596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1E4578FF-5DC6-4025-B1E3-50EF942B6FF2}"/>
              </a:ext>
            </a:extLst>
          </p:cNvPr>
          <p:cNvCxnSpPr>
            <a:cxnSpLocks/>
            <a:stCxn id="18" idx="0"/>
            <a:endCxn id="22" idx="4"/>
          </p:cNvCxnSpPr>
          <p:nvPr/>
        </p:nvCxnSpPr>
        <p:spPr>
          <a:xfrm flipV="1">
            <a:off x="9056894" y="4493816"/>
            <a:ext cx="403289" cy="52004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FBD19F7F-A5BA-419E-8855-34E91DBB0E2A}"/>
              </a:ext>
            </a:extLst>
          </p:cNvPr>
          <p:cNvCxnSpPr>
            <a:cxnSpLocks/>
            <a:stCxn id="23" idx="4"/>
            <a:endCxn id="18" idx="0"/>
          </p:cNvCxnSpPr>
          <p:nvPr/>
        </p:nvCxnSpPr>
        <p:spPr>
          <a:xfrm flipH="1">
            <a:off x="9056894" y="4499508"/>
            <a:ext cx="915106" cy="514356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783F9E4C-D7C9-4467-9004-1B72644D22D6}"/>
              </a:ext>
            </a:extLst>
          </p:cNvPr>
          <p:cNvCxnSpPr>
            <a:cxnSpLocks/>
            <a:stCxn id="19" idx="0"/>
            <a:endCxn id="20" idx="4"/>
          </p:cNvCxnSpPr>
          <p:nvPr/>
        </p:nvCxnSpPr>
        <p:spPr>
          <a:xfrm flipH="1" flipV="1">
            <a:off x="8081050" y="4497265"/>
            <a:ext cx="1588459" cy="518839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6911136C-D5E5-4325-8A27-7C630B5657BB}"/>
              </a:ext>
            </a:extLst>
          </p:cNvPr>
          <p:cNvCxnSpPr>
            <a:cxnSpLocks/>
            <a:stCxn id="19" idx="0"/>
            <a:endCxn id="21" idx="4"/>
          </p:cNvCxnSpPr>
          <p:nvPr/>
        </p:nvCxnSpPr>
        <p:spPr>
          <a:xfrm flipH="1" flipV="1">
            <a:off x="8665537" y="4497268"/>
            <a:ext cx="1003972" cy="518836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id="{8C890C75-EAF2-4015-B7CB-17B742FB6AB6}"/>
              </a:ext>
            </a:extLst>
          </p:cNvPr>
          <p:cNvCxnSpPr>
            <a:cxnSpLocks/>
            <a:stCxn id="19" idx="0"/>
            <a:endCxn id="22" idx="4"/>
          </p:cNvCxnSpPr>
          <p:nvPr/>
        </p:nvCxnSpPr>
        <p:spPr>
          <a:xfrm flipH="1" flipV="1">
            <a:off x="9460183" y="4493816"/>
            <a:ext cx="209326" cy="522288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06539B42-A8C5-4267-B73E-3AD2836E2A3C}"/>
              </a:ext>
            </a:extLst>
          </p:cNvPr>
          <p:cNvCxnSpPr>
            <a:cxnSpLocks/>
            <a:stCxn id="19" idx="0"/>
            <a:endCxn id="23" idx="4"/>
          </p:cNvCxnSpPr>
          <p:nvPr/>
        </p:nvCxnSpPr>
        <p:spPr>
          <a:xfrm flipV="1">
            <a:off x="9669509" y="4499508"/>
            <a:ext cx="302491" cy="516596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6A1F0384-FCC5-454B-8959-793EE73A4A06}"/>
              </a:ext>
            </a:extLst>
          </p:cNvPr>
          <p:cNvCxnSpPr>
            <a:cxnSpLocks/>
            <a:stCxn id="24" idx="4"/>
            <a:endCxn id="20" idx="0"/>
          </p:cNvCxnSpPr>
          <p:nvPr/>
        </p:nvCxnSpPr>
        <p:spPr>
          <a:xfrm flipH="1">
            <a:off x="8081050" y="3593026"/>
            <a:ext cx="379103" cy="56852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直接连接符 39">
            <a:extLst>
              <a:ext uri="{FF2B5EF4-FFF2-40B4-BE49-F238E27FC236}">
                <a16:creationId xmlns:a16="http://schemas.microsoft.com/office/drawing/2014/main" id="{9CA78972-DF31-4129-AD39-5E3A6890B176}"/>
              </a:ext>
            </a:extLst>
          </p:cNvPr>
          <p:cNvCxnSpPr>
            <a:cxnSpLocks/>
            <a:stCxn id="25" idx="4"/>
            <a:endCxn id="20" idx="0"/>
          </p:cNvCxnSpPr>
          <p:nvPr/>
        </p:nvCxnSpPr>
        <p:spPr>
          <a:xfrm flipH="1">
            <a:off x="8081050" y="3580657"/>
            <a:ext cx="944774" cy="580889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5F51F123-CA7F-4F9C-8934-8E921213265D}"/>
              </a:ext>
            </a:extLst>
          </p:cNvPr>
          <p:cNvCxnSpPr>
            <a:cxnSpLocks/>
            <a:stCxn id="26" idx="4"/>
            <a:endCxn id="20" idx="0"/>
          </p:cNvCxnSpPr>
          <p:nvPr/>
        </p:nvCxnSpPr>
        <p:spPr>
          <a:xfrm flipH="1">
            <a:off x="8081050" y="3570133"/>
            <a:ext cx="1512449" cy="591413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直接连接符 41">
            <a:extLst>
              <a:ext uri="{FF2B5EF4-FFF2-40B4-BE49-F238E27FC236}">
                <a16:creationId xmlns:a16="http://schemas.microsoft.com/office/drawing/2014/main" id="{22F513DC-D752-46D6-B27D-49BB27230ADA}"/>
              </a:ext>
            </a:extLst>
          </p:cNvPr>
          <p:cNvCxnSpPr>
            <a:cxnSpLocks/>
            <a:stCxn id="24" idx="4"/>
            <a:endCxn id="21" idx="0"/>
          </p:cNvCxnSpPr>
          <p:nvPr/>
        </p:nvCxnSpPr>
        <p:spPr>
          <a:xfrm>
            <a:off x="8460153" y="3593026"/>
            <a:ext cx="205384" cy="568523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id="{C2332B24-D0BE-4D21-BC21-18960668FEC0}"/>
              </a:ext>
            </a:extLst>
          </p:cNvPr>
          <p:cNvCxnSpPr>
            <a:cxnSpLocks/>
            <a:stCxn id="25" idx="4"/>
            <a:endCxn id="21" idx="0"/>
          </p:cNvCxnSpPr>
          <p:nvPr/>
        </p:nvCxnSpPr>
        <p:spPr>
          <a:xfrm flipH="1">
            <a:off x="8665537" y="3580657"/>
            <a:ext cx="360287" cy="580892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直接连接符 43">
            <a:extLst>
              <a:ext uri="{FF2B5EF4-FFF2-40B4-BE49-F238E27FC236}">
                <a16:creationId xmlns:a16="http://schemas.microsoft.com/office/drawing/2014/main" id="{F4744347-1AB4-41FE-B411-9EA2742FE549}"/>
              </a:ext>
            </a:extLst>
          </p:cNvPr>
          <p:cNvCxnSpPr>
            <a:cxnSpLocks/>
            <a:stCxn id="26" idx="4"/>
            <a:endCxn id="21" idx="0"/>
          </p:cNvCxnSpPr>
          <p:nvPr/>
        </p:nvCxnSpPr>
        <p:spPr>
          <a:xfrm flipH="1">
            <a:off x="8665537" y="3570133"/>
            <a:ext cx="927962" cy="591416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直接连接符 44">
            <a:extLst>
              <a:ext uri="{FF2B5EF4-FFF2-40B4-BE49-F238E27FC236}">
                <a16:creationId xmlns:a16="http://schemas.microsoft.com/office/drawing/2014/main" id="{EB3B5A3B-BD6D-4D52-B67B-97AA8E93054B}"/>
              </a:ext>
            </a:extLst>
          </p:cNvPr>
          <p:cNvCxnSpPr>
            <a:cxnSpLocks/>
            <a:stCxn id="24" idx="4"/>
            <a:endCxn id="22" idx="0"/>
          </p:cNvCxnSpPr>
          <p:nvPr/>
        </p:nvCxnSpPr>
        <p:spPr>
          <a:xfrm>
            <a:off x="8460153" y="3593026"/>
            <a:ext cx="1000030" cy="565071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直接连接符 45">
            <a:extLst>
              <a:ext uri="{FF2B5EF4-FFF2-40B4-BE49-F238E27FC236}">
                <a16:creationId xmlns:a16="http://schemas.microsoft.com/office/drawing/2014/main" id="{16EE6FFC-DEEE-4263-AB32-15C9A0AE95EB}"/>
              </a:ext>
            </a:extLst>
          </p:cNvPr>
          <p:cNvCxnSpPr>
            <a:cxnSpLocks/>
            <a:stCxn id="25" idx="4"/>
            <a:endCxn id="22" idx="0"/>
          </p:cNvCxnSpPr>
          <p:nvPr/>
        </p:nvCxnSpPr>
        <p:spPr>
          <a:xfrm>
            <a:off x="9025824" y="3580657"/>
            <a:ext cx="434359" cy="57744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直接连接符 46">
            <a:extLst>
              <a:ext uri="{FF2B5EF4-FFF2-40B4-BE49-F238E27FC236}">
                <a16:creationId xmlns:a16="http://schemas.microsoft.com/office/drawing/2014/main" id="{9635C65C-1288-464A-B3BD-3667BD9CCE4D}"/>
              </a:ext>
            </a:extLst>
          </p:cNvPr>
          <p:cNvCxnSpPr>
            <a:cxnSpLocks/>
            <a:stCxn id="26" idx="4"/>
            <a:endCxn id="22" idx="0"/>
          </p:cNvCxnSpPr>
          <p:nvPr/>
        </p:nvCxnSpPr>
        <p:spPr>
          <a:xfrm flipH="1">
            <a:off x="9460183" y="3570133"/>
            <a:ext cx="133316" cy="587964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直接连接符 47">
            <a:extLst>
              <a:ext uri="{FF2B5EF4-FFF2-40B4-BE49-F238E27FC236}">
                <a16:creationId xmlns:a16="http://schemas.microsoft.com/office/drawing/2014/main" id="{8A1B2FC0-EAF3-48A0-A255-7F22B11C8400}"/>
              </a:ext>
            </a:extLst>
          </p:cNvPr>
          <p:cNvCxnSpPr>
            <a:cxnSpLocks/>
            <a:stCxn id="24" idx="4"/>
            <a:endCxn id="23" idx="0"/>
          </p:cNvCxnSpPr>
          <p:nvPr/>
        </p:nvCxnSpPr>
        <p:spPr>
          <a:xfrm>
            <a:off x="8460153" y="3593026"/>
            <a:ext cx="1511847" cy="570763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直接连接符 48">
            <a:extLst>
              <a:ext uri="{FF2B5EF4-FFF2-40B4-BE49-F238E27FC236}">
                <a16:creationId xmlns:a16="http://schemas.microsoft.com/office/drawing/2014/main" id="{BC80DA2A-14A0-4108-B799-A6C18670C09F}"/>
              </a:ext>
            </a:extLst>
          </p:cNvPr>
          <p:cNvCxnSpPr>
            <a:cxnSpLocks/>
            <a:stCxn id="25" idx="4"/>
            <a:endCxn id="23" idx="0"/>
          </p:cNvCxnSpPr>
          <p:nvPr/>
        </p:nvCxnSpPr>
        <p:spPr>
          <a:xfrm>
            <a:off x="9025824" y="3580657"/>
            <a:ext cx="946176" cy="583132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3A302FB8-BEEB-4D73-B9E9-A1CB5D6C3F0B}"/>
              </a:ext>
            </a:extLst>
          </p:cNvPr>
          <p:cNvCxnSpPr>
            <a:cxnSpLocks/>
            <a:stCxn id="26" idx="4"/>
            <a:endCxn id="23" idx="0"/>
          </p:cNvCxnSpPr>
          <p:nvPr/>
        </p:nvCxnSpPr>
        <p:spPr>
          <a:xfrm>
            <a:off x="9593499" y="3570133"/>
            <a:ext cx="378501" cy="593656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0" name="流程图: 接点 289">
            <a:extLst>
              <a:ext uri="{FF2B5EF4-FFF2-40B4-BE49-F238E27FC236}">
                <a16:creationId xmlns:a16="http://schemas.microsoft.com/office/drawing/2014/main" id="{4DDCFC7E-AF1D-4A51-B608-BA2A717F0D5F}"/>
              </a:ext>
            </a:extLst>
          </p:cNvPr>
          <p:cNvSpPr/>
          <p:nvPr/>
        </p:nvSpPr>
        <p:spPr>
          <a:xfrm>
            <a:off x="10388882" y="5031922"/>
            <a:ext cx="364062" cy="335719"/>
          </a:xfrm>
          <a:prstGeom prst="flowChartConnector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1" name="流程图: 接点 290">
            <a:extLst>
              <a:ext uri="{FF2B5EF4-FFF2-40B4-BE49-F238E27FC236}">
                <a16:creationId xmlns:a16="http://schemas.microsoft.com/office/drawing/2014/main" id="{0002F30C-B757-470B-92E7-E7441A25F239}"/>
              </a:ext>
            </a:extLst>
          </p:cNvPr>
          <p:cNvSpPr/>
          <p:nvPr/>
        </p:nvSpPr>
        <p:spPr>
          <a:xfrm>
            <a:off x="11014059" y="5026233"/>
            <a:ext cx="364062" cy="335719"/>
          </a:xfrm>
          <a:prstGeom prst="flowChartConnector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2" name="流程图: 接点 291">
            <a:extLst>
              <a:ext uri="{FF2B5EF4-FFF2-40B4-BE49-F238E27FC236}">
                <a16:creationId xmlns:a16="http://schemas.microsoft.com/office/drawing/2014/main" id="{556FC700-3B3C-4F15-8E37-A22A89195E1E}"/>
              </a:ext>
            </a:extLst>
          </p:cNvPr>
          <p:cNvSpPr/>
          <p:nvPr/>
        </p:nvSpPr>
        <p:spPr>
          <a:xfrm>
            <a:off x="11417348" y="4170466"/>
            <a:ext cx="364062" cy="335719"/>
          </a:xfrm>
          <a:prstGeom prst="flowChartConnector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3" name="流程图: 接点 292">
            <a:extLst>
              <a:ext uri="{FF2B5EF4-FFF2-40B4-BE49-F238E27FC236}">
                <a16:creationId xmlns:a16="http://schemas.microsoft.com/office/drawing/2014/main" id="{81E01CB0-5492-4204-B121-A837A59EC893}"/>
              </a:ext>
            </a:extLst>
          </p:cNvPr>
          <p:cNvSpPr/>
          <p:nvPr/>
        </p:nvSpPr>
        <p:spPr>
          <a:xfrm>
            <a:off x="10977148" y="3257307"/>
            <a:ext cx="375744" cy="335719"/>
          </a:xfrm>
          <a:prstGeom prst="flowChartConnector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94" name="直接连接符 293">
            <a:extLst>
              <a:ext uri="{FF2B5EF4-FFF2-40B4-BE49-F238E27FC236}">
                <a16:creationId xmlns:a16="http://schemas.microsoft.com/office/drawing/2014/main" id="{504528AB-C3C9-43CF-84D9-2EDAB31AC6E3}"/>
              </a:ext>
            </a:extLst>
          </p:cNvPr>
          <p:cNvCxnSpPr>
            <a:cxnSpLocks/>
            <a:stCxn id="292" idx="4"/>
            <a:endCxn id="290" idx="0"/>
          </p:cNvCxnSpPr>
          <p:nvPr/>
        </p:nvCxnSpPr>
        <p:spPr>
          <a:xfrm flipH="1">
            <a:off x="10570913" y="4506185"/>
            <a:ext cx="1028466" cy="52573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5" name="直接连接符 294">
            <a:extLst>
              <a:ext uri="{FF2B5EF4-FFF2-40B4-BE49-F238E27FC236}">
                <a16:creationId xmlns:a16="http://schemas.microsoft.com/office/drawing/2014/main" id="{DA816396-23A7-4A5D-B534-72787BB70862}"/>
              </a:ext>
            </a:extLst>
          </p:cNvPr>
          <p:cNvCxnSpPr>
            <a:cxnSpLocks/>
            <a:stCxn id="291" idx="0"/>
            <a:endCxn id="292" idx="4"/>
          </p:cNvCxnSpPr>
          <p:nvPr/>
        </p:nvCxnSpPr>
        <p:spPr>
          <a:xfrm flipV="1">
            <a:off x="11196090" y="4506185"/>
            <a:ext cx="403289" cy="52004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6" name="直接连接符 295">
            <a:extLst>
              <a:ext uri="{FF2B5EF4-FFF2-40B4-BE49-F238E27FC236}">
                <a16:creationId xmlns:a16="http://schemas.microsoft.com/office/drawing/2014/main" id="{CDA71EA0-EBFC-4BE9-804D-DA5549DB36E1}"/>
              </a:ext>
            </a:extLst>
          </p:cNvPr>
          <p:cNvCxnSpPr>
            <a:cxnSpLocks/>
            <a:stCxn id="293" idx="4"/>
            <a:endCxn id="292" idx="0"/>
          </p:cNvCxnSpPr>
          <p:nvPr/>
        </p:nvCxnSpPr>
        <p:spPr>
          <a:xfrm>
            <a:off x="11165020" y="3593026"/>
            <a:ext cx="434359" cy="57744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7" name="箭头: 上 296">
            <a:extLst>
              <a:ext uri="{FF2B5EF4-FFF2-40B4-BE49-F238E27FC236}">
                <a16:creationId xmlns:a16="http://schemas.microsoft.com/office/drawing/2014/main" id="{E86A2DC4-F863-4A74-908E-C74EEB7E5062}"/>
              </a:ext>
            </a:extLst>
          </p:cNvPr>
          <p:cNvSpPr/>
          <p:nvPr/>
        </p:nvSpPr>
        <p:spPr>
          <a:xfrm>
            <a:off x="8868403" y="2145980"/>
            <a:ext cx="261115" cy="709306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8" name="箭头: 上 297">
            <a:extLst>
              <a:ext uri="{FF2B5EF4-FFF2-40B4-BE49-F238E27FC236}">
                <a16:creationId xmlns:a16="http://schemas.microsoft.com/office/drawing/2014/main" id="{CC1C0A26-4CC2-4138-A3AF-CF6C526E3C39}"/>
              </a:ext>
            </a:extLst>
          </p:cNvPr>
          <p:cNvSpPr/>
          <p:nvPr/>
        </p:nvSpPr>
        <p:spPr>
          <a:xfrm>
            <a:off x="10954588" y="2187587"/>
            <a:ext cx="261115" cy="709306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9" name="文本框 298">
            <a:extLst>
              <a:ext uri="{FF2B5EF4-FFF2-40B4-BE49-F238E27FC236}">
                <a16:creationId xmlns:a16="http://schemas.microsoft.com/office/drawing/2014/main" id="{EAB59AE8-05B6-4258-B500-0A05A3F8E66C}"/>
              </a:ext>
            </a:extLst>
          </p:cNvPr>
          <p:cNvSpPr txBox="1"/>
          <p:nvPr/>
        </p:nvSpPr>
        <p:spPr>
          <a:xfrm>
            <a:off x="9071175" y="2327802"/>
            <a:ext cx="8753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Train</a:t>
            </a:r>
            <a:endParaRPr lang="zh-CN" altLang="en-US" sz="2400" dirty="0"/>
          </a:p>
        </p:txBody>
      </p:sp>
      <p:sp>
        <p:nvSpPr>
          <p:cNvPr id="300" name="文本框 299">
            <a:extLst>
              <a:ext uri="{FF2B5EF4-FFF2-40B4-BE49-F238E27FC236}">
                <a16:creationId xmlns:a16="http://schemas.microsoft.com/office/drawing/2014/main" id="{0B599C18-449F-46DE-ACB1-8390119AF74C}"/>
              </a:ext>
            </a:extLst>
          </p:cNvPr>
          <p:cNvSpPr txBox="1"/>
          <p:nvPr/>
        </p:nvSpPr>
        <p:spPr>
          <a:xfrm>
            <a:off x="11252217" y="2384603"/>
            <a:ext cx="8753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Train</a:t>
            </a:r>
            <a:endParaRPr lang="zh-CN" altLang="en-US" sz="2400" dirty="0"/>
          </a:p>
        </p:txBody>
      </p:sp>
      <p:sp>
        <p:nvSpPr>
          <p:cNvPr id="301" name="流程图: 接点 300">
            <a:extLst>
              <a:ext uri="{FF2B5EF4-FFF2-40B4-BE49-F238E27FC236}">
                <a16:creationId xmlns:a16="http://schemas.microsoft.com/office/drawing/2014/main" id="{AEAA5A9D-1809-46C5-95F1-B39F8F4E5943}"/>
              </a:ext>
            </a:extLst>
          </p:cNvPr>
          <p:cNvSpPr/>
          <p:nvPr/>
        </p:nvSpPr>
        <p:spPr>
          <a:xfrm>
            <a:off x="5711481" y="5013864"/>
            <a:ext cx="364062" cy="335719"/>
          </a:xfrm>
          <a:prstGeom prst="flowChartConnector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2" name="流程图: 接点 301">
            <a:extLst>
              <a:ext uri="{FF2B5EF4-FFF2-40B4-BE49-F238E27FC236}">
                <a16:creationId xmlns:a16="http://schemas.microsoft.com/office/drawing/2014/main" id="{41C89FFF-7B95-4BB0-BB53-EED02EAC2145}"/>
              </a:ext>
            </a:extLst>
          </p:cNvPr>
          <p:cNvSpPr/>
          <p:nvPr/>
        </p:nvSpPr>
        <p:spPr>
          <a:xfrm>
            <a:off x="6336658" y="5008175"/>
            <a:ext cx="364062" cy="335719"/>
          </a:xfrm>
          <a:prstGeom prst="flowChartConnector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3" name="流程图: 接点 302">
            <a:extLst>
              <a:ext uri="{FF2B5EF4-FFF2-40B4-BE49-F238E27FC236}">
                <a16:creationId xmlns:a16="http://schemas.microsoft.com/office/drawing/2014/main" id="{666D4A5F-D3D9-4695-834A-CD96335F4636}"/>
              </a:ext>
            </a:extLst>
          </p:cNvPr>
          <p:cNvSpPr/>
          <p:nvPr/>
        </p:nvSpPr>
        <p:spPr>
          <a:xfrm>
            <a:off x="6949273" y="5010415"/>
            <a:ext cx="364062" cy="335719"/>
          </a:xfrm>
          <a:prstGeom prst="flowChartConnector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4" name="流程图: 接点 303">
            <a:extLst>
              <a:ext uri="{FF2B5EF4-FFF2-40B4-BE49-F238E27FC236}">
                <a16:creationId xmlns:a16="http://schemas.microsoft.com/office/drawing/2014/main" id="{54B45057-8604-43A3-B7F3-76F09C9ACD83}"/>
              </a:ext>
            </a:extLst>
          </p:cNvPr>
          <p:cNvSpPr/>
          <p:nvPr/>
        </p:nvSpPr>
        <p:spPr>
          <a:xfrm>
            <a:off x="5360814" y="4155857"/>
            <a:ext cx="364062" cy="335719"/>
          </a:xfrm>
          <a:prstGeom prst="flowChartConnector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5" name="流程图: 接点 304">
            <a:extLst>
              <a:ext uri="{FF2B5EF4-FFF2-40B4-BE49-F238E27FC236}">
                <a16:creationId xmlns:a16="http://schemas.microsoft.com/office/drawing/2014/main" id="{61EC2AEA-D13A-4B82-AD36-43CAAB518EE5}"/>
              </a:ext>
            </a:extLst>
          </p:cNvPr>
          <p:cNvSpPr/>
          <p:nvPr/>
        </p:nvSpPr>
        <p:spPr>
          <a:xfrm>
            <a:off x="5945301" y="4155860"/>
            <a:ext cx="364062" cy="335719"/>
          </a:xfrm>
          <a:prstGeom prst="flowChartConnector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6" name="流程图: 接点 305">
            <a:extLst>
              <a:ext uri="{FF2B5EF4-FFF2-40B4-BE49-F238E27FC236}">
                <a16:creationId xmlns:a16="http://schemas.microsoft.com/office/drawing/2014/main" id="{8DF13BF8-C225-415B-BD38-D41730294977}"/>
              </a:ext>
            </a:extLst>
          </p:cNvPr>
          <p:cNvSpPr/>
          <p:nvPr/>
        </p:nvSpPr>
        <p:spPr>
          <a:xfrm>
            <a:off x="6739947" y="4152408"/>
            <a:ext cx="364062" cy="335719"/>
          </a:xfrm>
          <a:prstGeom prst="flowChartConnector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7" name="流程图: 接点 306">
            <a:extLst>
              <a:ext uri="{FF2B5EF4-FFF2-40B4-BE49-F238E27FC236}">
                <a16:creationId xmlns:a16="http://schemas.microsoft.com/office/drawing/2014/main" id="{6FCC80F2-BA04-4D30-971D-B4BA0ED37C34}"/>
              </a:ext>
            </a:extLst>
          </p:cNvPr>
          <p:cNvSpPr/>
          <p:nvPr/>
        </p:nvSpPr>
        <p:spPr>
          <a:xfrm>
            <a:off x="7251764" y="4158100"/>
            <a:ext cx="364062" cy="335719"/>
          </a:xfrm>
          <a:prstGeom prst="flowChartConnector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8" name="流程图: 接点 307">
            <a:extLst>
              <a:ext uri="{FF2B5EF4-FFF2-40B4-BE49-F238E27FC236}">
                <a16:creationId xmlns:a16="http://schemas.microsoft.com/office/drawing/2014/main" id="{9913DAAE-2CDD-4717-86B7-2FEAEC2AA0EF}"/>
              </a:ext>
            </a:extLst>
          </p:cNvPr>
          <p:cNvSpPr/>
          <p:nvPr/>
        </p:nvSpPr>
        <p:spPr>
          <a:xfrm>
            <a:off x="5734076" y="3251618"/>
            <a:ext cx="375744" cy="335719"/>
          </a:xfrm>
          <a:prstGeom prst="flowChartConnector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9" name="流程图: 接点 308">
            <a:extLst>
              <a:ext uri="{FF2B5EF4-FFF2-40B4-BE49-F238E27FC236}">
                <a16:creationId xmlns:a16="http://schemas.microsoft.com/office/drawing/2014/main" id="{08B4E7A5-93D6-49E0-A3D1-0A345FB92946}"/>
              </a:ext>
            </a:extLst>
          </p:cNvPr>
          <p:cNvSpPr/>
          <p:nvPr/>
        </p:nvSpPr>
        <p:spPr>
          <a:xfrm>
            <a:off x="6299747" y="3239249"/>
            <a:ext cx="375744" cy="335719"/>
          </a:xfrm>
          <a:prstGeom prst="flowChartConnector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0" name="流程图: 接点 309">
            <a:extLst>
              <a:ext uri="{FF2B5EF4-FFF2-40B4-BE49-F238E27FC236}">
                <a16:creationId xmlns:a16="http://schemas.microsoft.com/office/drawing/2014/main" id="{67DA5D80-EBF4-4CE6-B5CF-90B809181E19}"/>
              </a:ext>
            </a:extLst>
          </p:cNvPr>
          <p:cNvSpPr/>
          <p:nvPr/>
        </p:nvSpPr>
        <p:spPr>
          <a:xfrm>
            <a:off x="6867422" y="3228725"/>
            <a:ext cx="375744" cy="335719"/>
          </a:xfrm>
          <a:prstGeom prst="flowChartConnector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11" name="直接连接符 310">
            <a:extLst>
              <a:ext uri="{FF2B5EF4-FFF2-40B4-BE49-F238E27FC236}">
                <a16:creationId xmlns:a16="http://schemas.microsoft.com/office/drawing/2014/main" id="{D059FF71-CC65-49AB-8735-6C2E3F52EEBB}"/>
              </a:ext>
            </a:extLst>
          </p:cNvPr>
          <p:cNvCxnSpPr>
            <a:cxnSpLocks/>
            <a:stCxn id="301" idx="0"/>
            <a:endCxn id="304" idx="4"/>
          </p:cNvCxnSpPr>
          <p:nvPr/>
        </p:nvCxnSpPr>
        <p:spPr>
          <a:xfrm flipH="1" flipV="1">
            <a:off x="5542845" y="4491576"/>
            <a:ext cx="350667" cy="52228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2" name="直接连接符 311">
            <a:extLst>
              <a:ext uri="{FF2B5EF4-FFF2-40B4-BE49-F238E27FC236}">
                <a16:creationId xmlns:a16="http://schemas.microsoft.com/office/drawing/2014/main" id="{20C8679B-750D-4601-963A-BC33DB382492}"/>
              </a:ext>
            </a:extLst>
          </p:cNvPr>
          <p:cNvCxnSpPr>
            <a:cxnSpLocks/>
            <a:stCxn id="305" idx="4"/>
            <a:endCxn id="301" idx="0"/>
          </p:cNvCxnSpPr>
          <p:nvPr/>
        </p:nvCxnSpPr>
        <p:spPr>
          <a:xfrm flipH="1">
            <a:off x="5893512" y="4491579"/>
            <a:ext cx="233820" cy="52228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3" name="直接连接符 312">
            <a:extLst>
              <a:ext uri="{FF2B5EF4-FFF2-40B4-BE49-F238E27FC236}">
                <a16:creationId xmlns:a16="http://schemas.microsoft.com/office/drawing/2014/main" id="{C8443464-7FA4-4625-B85C-46543EC86CC1}"/>
              </a:ext>
            </a:extLst>
          </p:cNvPr>
          <p:cNvCxnSpPr>
            <a:cxnSpLocks/>
            <a:stCxn id="306" idx="4"/>
            <a:endCxn id="301" idx="0"/>
          </p:cNvCxnSpPr>
          <p:nvPr/>
        </p:nvCxnSpPr>
        <p:spPr>
          <a:xfrm flipH="1">
            <a:off x="5893512" y="4488127"/>
            <a:ext cx="1028466" cy="52573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4" name="直接连接符 313">
            <a:extLst>
              <a:ext uri="{FF2B5EF4-FFF2-40B4-BE49-F238E27FC236}">
                <a16:creationId xmlns:a16="http://schemas.microsoft.com/office/drawing/2014/main" id="{F4DD4DA8-2C43-4B37-A28A-63C142036AD5}"/>
              </a:ext>
            </a:extLst>
          </p:cNvPr>
          <p:cNvCxnSpPr>
            <a:cxnSpLocks/>
            <a:stCxn id="307" idx="4"/>
            <a:endCxn id="301" idx="0"/>
          </p:cNvCxnSpPr>
          <p:nvPr/>
        </p:nvCxnSpPr>
        <p:spPr>
          <a:xfrm flipH="1">
            <a:off x="5893512" y="4493819"/>
            <a:ext cx="1540283" cy="52004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5" name="直接连接符 314">
            <a:extLst>
              <a:ext uri="{FF2B5EF4-FFF2-40B4-BE49-F238E27FC236}">
                <a16:creationId xmlns:a16="http://schemas.microsoft.com/office/drawing/2014/main" id="{51EE9371-CEF4-4AE5-8307-5AB2E7FF491A}"/>
              </a:ext>
            </a:extLst>
          </p:cNvPr>
          <p:cNvCxnSpPr>
            <a:cxnSpLocks/>
            <a:stCxn id="304" idx="4"/>
            <a:endCxn id="302" idx="0"/>
          </p:cNvCxnSpPr>
          <p:nvPr/>
        </p:nvCxnSpPr>
        <p:spPr>
          <a:xfrm>
            <a:off x="5542845" y="4491576"/>
            <a:ext cx="975844" cy="51659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6" name="直接连接符 315">
            <a:extLst>
              <a:ext uri="{FF2B5EF4-FFF2-40B4-BE49-F238E27FC236}">
                <a16:creationId xmlns:a16="http://schemas.microsoft.com/office/drawing/2014/main" id="{59EB225D-E443-408B-B7E7-2AD0B5E61FDD}"/>
              </a:ext>
            </a:extLst>
          </p:cNvPr>
          <p:cNvCxnSpPr>
            <a:cxnSpLocks/>
            <a:stCxn id="302" idx="0"/>
            <a:endCxn id="305" idx="4"/>
          </p:cNvCxnSpPr>
          <p:nvPr/>
        </p:nvCxnSpPr>
        <p:spPr>
          <a:xfrm flipH="1" flipV="1">
            <a:off x="6127332" y="4491579"/>
            <a:ext cx="391357" cy="51659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7" name="直接连接符 316">
            <a:extLst>
              <a:ext uri="{FF2B5EF4-FFF2-40B4-BE49-F238E27FC236}">
                <a16:creationId xmlns:a16="http://schemas.microsoft.com/office/drawing/2014/main" id="{EEF322CA-F347-4626-985D-6D9EC5213BE4}"/>
              </a:ext>
            </a:extLst>
          </p:cNvPr>
          <p:cNvCxnSpPr>
            <a:cxnSpLocks/>
            <a:stCxn id="302" idx="0"/>
            <a:endCxn id="306" idx="4"/>
          </p:cNvCxnSpPr>
          <p:nvPr/>
        </p:nvCxnSpPr>
        <p:spPr>
          <a:xfrm flipV="1">
            <a:off x="6518689" y="4488127"/>
            <a:ext cx="403289" cy="52004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8" name="直接连接符 317">
            <a:extLst>
              <a:ext uri="{FF2B5EF4-FFF2-40B4-BE49-F238E27FC236}">
                <a16:creationId xmlns:a16="http://schemas.microsoft.com/office/drawing/2014/main" id="{EF19D865-B240-4B55-8B1E-4C2E56EA16B2}"/>
              </a:ext>
            </a:extLst>
          </p:cNvPr>
          <p:cNvCxnSpPr>
            <a:cxnSpLocks/>
            <a:stCxn id="307" idx="4"/>
            <a:endCxn id="302" idx="0"/>
          </p:cNvCxnSpPr>
          <p:nvPr/>
        </p:nvCxnSpPr>
        <p:spPr>
          <a:xfrm flipH="1">
            <a:off x="6518689" y="4493819"/>
            <a:ext cx="915106" cy="51435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9" name="直接连接符 318">
            <a:extLst>
              <a:ext uri="{FF2B5EF4-FFF2-40B4-BE49-F238E27FC236}">
                <a16:creationId xmlns:a16="http://schemas.microsoft.com/office/drawing/2014/main" id="{E6A618FD-F2FB-442A-9C1C-048C8B1E644E}"/>
              </a:ext>
            </a:extLst>
          </p:cNvPr>
          <p:cNvCxnSpPr>
            <a:cxnSpLocks/>
            <a:stCxn id="303" idx="0"/>
            <a:endCxn id="304" idx="4"/>
          </p:cNvCxnSpPr>
          <p:nvPr/>
        </p:nvCxnSpPr>
        <p:spPr>
          <a:xfrm flipH="1" flipV="1">
            <a:off x="5542845" y="4491576"/>
            <a:ext cx="1588459" cy="51883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0" name="直接连接符 319">
            <a:extLst>
              <a:ext uri="{FF2B5EF4-FFF2-40B4-BE49-F238E27FC236}">
                <a16:creationId xmlns:a16="http://schemas.microsoft.com/office/drawing/2014/main" id="{E55C43FF-E471-45A4-9BDA-767567CA92A6}"/>
              </a:ext>
            </a:extLst>
          </p:cNvPr>
          <p:cNvCxnSpPr>
            <a:cxnSpLocks/>
            <a:stCxn id="303" idx="0"/>
            <a:endCxn id="305" idx="4"/>
          </p:cNvCxnSpPr>
          <p:nvPr/>
        </p:nvCxnSpPr>
        <p:spPr>
          <a:xfrm flipH="1" flipV="1">
            <a:off x="6127332" y="4491579"/>
            <a:ext cx="1003972" cy="51883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1" name="直接连接符 320">
            <a:extLst>
              <a:ext uri="{FF2B5EF4-FFF2-40B4-BE49-F238E27FC236}">
                <a16:creationId xmlns:a16="http://schemas.microsoft.com/office/drawing/2014/main" id="{F31476FE-302C-4CCC-844D-0FB21B274D0B}"/>
              </a:ext>
            </a:extLst>
          </p:cNvPr>
          <p:cNvCxnSpPr>
            <a:cxnSpLocks/>
            <a:stCxn id="303" idx="0"/>
            <a:endCxn id="306" idx="4"/>
          </p:cNvCxnSpPr>
          <p:nvPr/>
        </p:nvCxnSpPr>
        <p:spPr>
          <a:xfrm flipH="1" flipV="1">
            <a:off x="6921978" y="4488127"/>
            <a:ext cx="209326" cy="52228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2" name="直接连接符 321">
            <a:extLst>
              <a:ext uri="{FF2B5EF4-FFF2-40B4-BE49-F238E27FC236}">
                <a16:creationId xmlns:a16="http://schemas.microsoft.com/office/drawing/2014/main" id="{21EC60A4-394A-4CE4-9643-74662C591D08}"/>
              </a:ext>
            </a:extLst>
          </p:cNvPr>
          <p:cNvCxnSpPr>
            <a:cxnSpLocks/>
            <a:stCxn id="303" idx="0"/>
            <a:endCxn id="307" idx="4"/>
          </p:cNvCxnSpPr>
          <p:nvPr/>
        </p:nvCxnSpPr>
        <p:spPr>
          <a:xfrm flipV="1">
            <a:off x="7131304" y="4493819"/>
            <a:ext cx="302491" cy="51659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3" name="直接连接符 322">
            <a:extLst>
              <a:ext uri="{FF2B5EF4-FFF2-40B4-BE49-F238E27FC236}">
                <a16:creationId xmlns:a16="http://schemas.microsoft.com/office/drawing/2014/main" id="{090EAEBD-4701-447A-8323-2A2FFECB2DF9}"/>
              </a:ext>
            </a:extLst>
          </p:cNvPr>
          <p:cNvCxnSpPr>
            <a:cxnSpLocks/>
            <a:stCxn id="308" idx="4"/>
            <a:endCxn id="304" idx="0"/>
          </p:cNvCxnSpPr>
          <p:nvPr/>
        </p:nvCxnSpPr>
        <p:spPr>
          <a:xfrm flipH="1">
            <a:off x="5542845" y="3587337"/>
            <a:ext cx="379103" cy="56852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4" name="直接连接符 323">
            <a:extLst>
              <a:ext uri="{FF2B5EF4-FFF2-40B4-BE49-F238E27FC236}">
                <a16:creationId xmlns:a16="http://schemas.microsoft.com/office/drawing/2014/main" id="{BC881C5E-060F-44D0-9EE1-A4137624EE54}"/>
              </a:ext>
            </a:extLst>
          </p:cNvPr>
          <p:cNvCxnSpPr>
            <a:cxnSpLocks/>
            <a:stCxn id="309" idx="4"/>
            <a:endCxn id="304" idx="0"/>
          </p:cNvCxnSpPr>
          <p:nvPr/>
        </p:nvCxnSpPr>
        <p:spPr>
          <a:xfrm flipH="1">
            <a:off x="5542845" y="3574968"/>
            <a:ext cx="944774" cy="58088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5" name="直接连接符 324">
            <a:extLst>
              <a:ext uri="{FF2B5EF4-FFF2-40B4-BE49-F238E27FC236}">
                <a16:creationId xmlns:a16="http://schemas.microsoft.com/office/drawing/2014/main" id="{08B8158F-D23B-4CB2-99CF-4032E0519202}"/>
              </a:ext>
            </a:extLst>
          </p:cNvPr>
          <p:cNvCxnSpPr>
            <a:cxnSpLocks/>
            <a:stCxn id="310" idx="4"/>
            <a:endCxn id="304" idx="0"/>
          </p:cNvCxnSpPr>
          <p:nvPr/>
        </p:nvCxnSpPr>
        <p:spPr>
          <a:xfrm flipH="1">
            <a:off x="5542845" y="3564444"/>
            <a:ext cx="1512449" cy="59141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6" name="直接连接符 325">
            <a:extLst>
              <a:ext uri="{FF2B5EF4-FFF2-40B4-BE49-F238E27FC236}">
                <a16:creationId xmlns:a16="http://schemas.microsoft.com/office/drawing/2014/main" id="{2830BFD8-83A1-4B12-A223-23CD0010EA49}"/>
              </a:ext>
            </a:extLst>
          </p:cNvPr>
          <p:cNvCxnSpPr>
            <a:cxnSpLocks/>
            <a:stCxn id="308" idx="4"/>
            <a:endCxn id="305" idx="0"/>
          </p:cNvCxnSpPr>
          <p:nvPr/>
        </p:nvCxnSpPr>
        <p:spPr>
          <a:xfrm>
            <a:off x="5921948" y="3587337"/>
            <a:ext cx="205384" cy="56852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7" name="直接连接符 326">
            <a:extLst>
              <a:ext uri="{FF2B5EF4-FFF2-40B4-BE49-F238E27FC236}">
                <a16:creationId xmlns:a16="http://schemas.microsoft.com/office/drawing/2014/main" id="{0D45AA39-E90E-4257-AE9F-9A48268FA549}"/>
              </a:ext>
            </a:extLst>
          </p:cNvPr>
          <p:cNvCxnSpPr>
            <a:cxnSpLocks/>
            <a:stCxn id="309" idx="4"/>
            <a:endCxn id="305" idx="0"/>
          </p:cNvCxnSpPr>
          <p:nvPr/>
        </p:nvCxnSpPr>
        <p:spPr>
          <a:xfrm flipH="1">
            <a:off x="6127332" y="3574968"/>
            <a:ext cx="360287" cy="5808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8" name="直接连接符 327">
            <a:extLst>
              <a:ext uri="{FF2B5EF4-FFF2-40B4-BE49-F238E27FC236}">
                <a16:creationId xmlns:a16="http://schemas.microsoft.com/office/drawing/2014/main" id="{C6639E95-535D-479A-8651-D9F6F57132E2}"/>
              </a:ext>
            </a:extLst>
          </p:cNvPr>
          <p:cNvCxnSpPr>
            <a:cxnSpLocks/>
            <a:stCxn id="310" idx="4"/>
            <a:endCxn id="305" idx="0"/>
          </p:cNvCxnSpPr>
          <p:nvPr/>
        </p:nvCxnSpPr>
        <p:spPr>
          <a:xfrm flipH="1">
            <a:off x="6127332" y="3564444"/>
            <a:ext cx="927962" cy="59141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9" name="直接连接符 328">
            <a:extLst>
              <a:ext uri="{FF2B5EF4-FFF2-40B4-BE49-F238E27FC236}">
                <a16:creationId xmlns:a16="http://schemas.microsoft.com/office/drawing/2014/main" id="{5A9E86B3-EC8E-4762-93F1-37773430DD33}"/>
              </a:ext>
            </a:extLst>
          </p:cNvPr>
          <p:cNvCxnSpPr>
            <a:cxnSpLocks/>
            <a:stCxn id="308" idx="4"/>
            <a:endCxn id="306" idx="0"/>
          </p:cNvCxnSpPr>
          <p:nvPr/>
        </p:nvCxnSpPr>
        <p:spPr>
          <a:xfrm>
            <a:off x="5921948" y="3587337"/>
            <a:ext cx="1000030" cy="5650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0" name="直接连接符 329">
            <a:extLst>
              <a:ext uri="{FF2B5EF4-FFF2-40B4-BE49-F238E27FC236}">
                <a16:creationId xmlns:a16="http://schemas.microsoft.com/office/drawing/2014/main" id="{F46C0B5D-2A4F-4390-A460-DB55D3C19DBD}"/>
              </a:ext>
            </a:extLst>
          </p:cNvPr>
          <p:cNvCxnSpPr>
            <a:cxnSpLocks/>
            <a:stCxn id="309" idx="4"/>
            <a:endCxn id="306" idx="0"/>
          </p:cNvCxnSpPr>
          <p:nvPr/>
        </p:nvCxnSpPr>
        <p:spPr>
          <a:xfrm>
            <a:off x="6487619" y="3574968"/>
            <a:ext cx="434359" cy="57744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1" name="直接连接符 330">
            <a:extLst>
              <a:ext uri="{FF2B5EF4-FFF2-40B4-BE49-F238E27FC236}">
                <a16:creationId xmlns:a16="http://schemas.microsoft.com/office/drawing/2014/main" id="{4387CFA1-848E-4C41-ACC6-1C2ACCA27F0D}"/>
              </a:ext>
            </a:extLst>
          </p:cNvPr>
          <p:cNvCxnSpPr>
            <a:cxnSpLocks/>
            <a:stCxn id="310" idx="4"/>
            <a:endCxn id="306" idx="0"/>
          </p:cNvCxnSpPr>
          <p:nvPr/>
        </p:nvCxnSpPr>
        <p:spPr>
          <a:xfrm flipH="1">
            <a:off x="6921978" y="3564444"/>
            <a:ext cx="133316" cy="58796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2" name="直接连接符 331">
            <a:extLst>
              <a:ext uri="{FF2B5EF4-FFF2-40B4-BE49-F238E27FC236}">
                <a16:creationId xmlns:a16="http://schemas.microsoft.com/office/drawing/2014/main" id="{700D3CF9-B5A7-42ED-9E4A-5499E159C39B}"/>
              </a:ext>
            </a:extLst>
          </p:cNvPr>
          <p:cNvCxnSpPr>
            <a:cxnSpLocks/>
            <a:stCxn id="308" idx="4"/>
            <a:endCxn id="307" idx="0"/>
          </p:cNvCxnSpPr>
          <p:nvPr/>
        </p:nvCxnSpPr>
        <p:spPr>
          <a:xfrm>
            <a:off x="5921948" y="3587337"/>
            <a:ext cx="1511847" cy="57076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3" name="直接连接符 332">
            <a:extLst>
              <a:ext uri="{FF2B5EF4-FFF2-40B4-BE49-F238E27FC236}">
                <a16:creationId xmlns:a16="http://schemas.microsoft.com/office/drawing/2014/main" id="{D6B6B0B2-32BE-4453-8371-1B70229CFF89}"/>
              </a:ext>
            </a:extLst>
          </p:cNvPr>
          <p:cNvCxnSpPr>
            <a:cxnSpLocks/>
            <a:stCxn id="309" idx="4"/>
            <a:endCxn id="307" idx="0"/>
          </p:cNvCxnSpPr>
          <p:nvPr/>
        </p:nvCxnSpPr>
        <p:spPr>
          <a:xfrm>
            <a:off x="6487619" y="3574968"/>
            <a:ext cx="946176" cy="58313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4" name="直接连接符 333">
            <a:extLst>
              <a:ext uri="{FF2B5EF4-FFF2-40B4-BE49-F238E27FC236}">
                <a16:creationId xmlns:a16="http://schemas.microsoft.com/office/drawing/2014/main" id="{EAC04CDF-C246-4CBD-965E-3520C8243084}"/>
              </a:ext>
            </a:extLst>
          </p:cNvPr>
          <p:cNvCxnSpPr>
            <a:cxnSpLocks/>
            <a:stCxn id="310" idx="4"/>
            <a:endCxn id="307" idx="0"/>
          </p:cNvCxnSpPr>
          <p:nvPr/>
        </p:nvCxnSpPr>
        <p:spPr>
          <a:xfrm>
            <a:off x="7055294" y="3564444"/>
            <a:ext cx="378501" cy="59365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5" name="箭头: 上 334">
            <a:extLst>
              <a:ext uri="{FF2B5EF4-FFF2-40B4-BE49-F238E27FC236}">
                <a16:creationId xmlns:a16="http://schemas.microsoft.com/office/drawing/2014/main" id="{21BB1C90-7745-4C16-B76D-143006E8E73B}"/>
              </a:ext>
            </a:extLst>
          </p:cNvPr>
          <p:cNvSpPr/>
          <p:nvPr/>
        </p:nvSpPr>
        <p:spPr>
          <a:xfrm>
            <a:off x="6330198" y="2140291"/>
            <a:ext cx="261115" cy="709306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6" name="文本框 335">
            <a:extLst>
              <a:ext uri="{FF2B5EF4-FFF2-40B4-BE49-F238E27FC236}">
                <a16:creationId xmlns:a16="http://schemas.microsoft.com/office/drawing/2014/main" id="{3AFF9310-86DF-4A87-BA2D-63BC44ADDB31}"/>
              </a:ext>
            </a:extLst>
          </p:cNvPr>
          <p:cNvSpPr txBox="1"/>
          <p:nvPr/>
        </p:nvSpPr>
        <p:spPr>
          <a:xfrm>
            <a:off x="6532970" y="2322113"/>
            <a:ext cx="8753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Train</a:t>
            </a:r>
            <a:endParaRPr lang="zh-CN" altLang="en-US" sz="2400" dirty="0"/>
          </a:p>
        </p:txBody>
      </p:sp>
      <p:sp>
        <p:nvSpPr>
          <p:cNvPr id="337" name="文本框 336">
            <a:extLst>
              <a:ext uri="{FF2B5EF4-FFF2-40B4-BE49-F238E27FC236}">
                <a16:creationId xmlns:a16="http://schemas.microsoft.com/office/drawing/2014/main" id="{19BF30BD-CB49-4298-B30D-F97416828EFB}"/>
              </a:ext>
            </a:extLst>
          </p:cNvPr>
          <p:cNvSpPr txBox="1"/>
          <p:nvPr/>
        </p:nvSpPr>
        <p:spPr>
          <a:xfrm>
            <a:off x="8097190" y="5666586"/>
            <a:ext cx="194796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dirty="0"/>
              <a:t>Subnetwork</a:t>
            </a:r>
          </a:p>
          <a:p>
            <a:pPr algn="ctr"/>
            <a:r>
              <a:rPr lang="en-US" altLang="zh-CN" sz="2400" dirty="0"/>
              <a:t>Unstructured</a:t>
            </a:r>
            <a:endParaRPr lang="zh-CN" altLang="en-US" sz="2400" dirty="0"/>
          </a:p>
        </p:txBody>
      </p:sp>
      <p:sp>
        <p:nvSpPr>
          <p:cNvPr id="338" name="文本框 337">
            <a:extLst>
              <a:ext uri="{FF2B5EF4-FFF2-40B4-BE49-F238E27FC236}">
                <a16:creationId xmlns:a16="http://schemas.microsoft.com/office/drawing/2014/main" id="{1B9A0E65-82C8-4E72-A184-BDE9F34C04E2}"/>
              </a:ext>
            </a:extLst>
          </p:cNvPr>
          <p:cNvSpPr txBox="1"/>
          <p:nvPr/>
        </p:nvSpPr>
        <p:spPr>
          <a:xfrm>
            <a:off x="10362556" y="5666586"/>
            <a:ext cx="181171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dirty="0"/>
              <a:t>Subnetwork</a:t>
            </a:r>
          </a:p>
          <a:p>
            <a:pPr algn="ctr"/>
            <a:r>
              <a:rPr lang="en-US" altLang="zh-CN" sz="2400" dirty="0"/>
              <a:t>Structured</a:t>
            </a:r>
            <a:endParaRPr lang="zh-CN" altLang="en-US" sz="2400" dirty="0"/>
          </a:p>
        </p:txBody>
      </p:sp>
      <p:sp>
        <p:nvSpPr>
          <p:cNvPr id="339" name="文本框 338">
            <a:extLst>
              <a:ext uri="{FF2B5EF4-FFF2-40B4-BE49-F238E27FC236}">
                <a16:creationId xmlns:a16="http://schemas.microsoft.com/office/drawing/2014/main" id="{24AC141C-0BEE-4B52-90E0-4D92F825CC43}"/>
              </a:ext>
            </a:extLst>
          </p:cNvPr>
          <p:cNvSpPr txBox="1"/>
          <p:nvPr/>
        </p:nvSpPr>
        <p:spPr>
          <a:xfrm>
            <a:off x="5423462" y="5851251"/>
            <a:ext cx="22910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dirty="0"/>
              <a:t>Dense Network</a:t>
            </a:r>
            <a:endParaRPr lang="zh-CN" altLang="en-US" sz="2400" dirty="0"/>
          </a:p>
        </p:txBody>
      </p:sp>
      <p:sp>
        <p:nvSpPr>
          <p:cNvPr id="341" name="文本框 340">
            <a:extLst>
              <a:ext uri="{FF2B5EF4-FFF2-40B4-BE49-F238E27FC236}">
                <a16:creationId xmlns:a16="http://schemas.microsoft.com/office/drawing/2014/main" id="{B477A344-FE53-4CAB-B015-257DA3CD6E4D}"/>
              </a:ext>
            </a:extLst>
          </p:cNvPr>
          <p:cNvSpPr txBox="1"/>
          <p:nvPr/>
        </p:nvSpPr>
        <p:spPr>
          <a:xfrm>
            <a:off x="257102" y="6256867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ICLR 2019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5362948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5662" y="-41136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LT for Pre-trained BERT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257102" y="857020"/>
            <a:ext cx="904186" cy="2516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264831" y="857020"/>
            <a:ext cx="5307052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0CCC432F-677A-4BEB-B43E-194D7DDA4100}"/>
              </a:ext>
            </a:extLst>
          </p:cNvPr>
          <p:cNvSpPr txBox="1"/>
          <p:nvPr/>
        </p:nvSpPr>
        <p:spPr>
          <a:xfrm>
            <a:off x="257102" y="6256867"/>
            <a:ext cx="1633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NeurIPS</a:t>
            </a:r>
            <a:r>
              <a:rPr lang="en-US" altLang="zh-CN" dirty="0"/>
              <a:t> 2020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1425F6B-CAF0-42F2-8E56-2F767ABA41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760" y="2857498"/>
            <a:ext cx="4685099" cy="242982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887DB9B6-61F9-41D6-8B3F-AD2A290E04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8296" y="2972762"/>
            <a:ext cx="5896842" cy="1704745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CB109DA3-F47A-45B5-B748-F59CB797B422}"/>
              </a:ext>
            </a:extLst>
          </p:cNvPr>
          <p:cNvSpPr txBox="1"/>
          <p:nvPr/>
        </p:nvSpPr>
        <p:spPr>
          <a:xfrm>
            <a:off x="1016000" y="1090898"/>
            <a:ext cx="1016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/>
              <a:t>Find Winning Tickets via Iterative Pruning</a:t>
            </a:r>
          </a:p>
        </p:txBody>
      </p:sp>
    </p:spTree>
    <p:extLst>
      <p:ext uri="{BB962C8B-B14F-4D97-AF65-F5344CB8AC3E}">
        <p14:creationId xmlns:p14="http://schemas.microsoft.com/office/powerpoint/2010/main" val="328691011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5662" y="-41136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LT for Pre-trained BERT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257102" y="857020"/>
            <a:ext cx="904186" cy="2516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264831" y="857020"/>
            <a:ext cx="5307052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0CCC432F-677A-4BEB-B43E-194D7DDA4100}"/>
              </a:ext>
            </a:extLst>
          </p:cNvPr>
          <p:cNvSpPr txBox="1"/>
          <p:nvPr/>
        </p:nvSpPr>
        <p:spPr>
          <a:xfrm>
            <a:off x="257102" y="6256867"/>
            <a:ext cx="1633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NeurIPS</a:t>
            </a:r>
            <a:r>
              <a:rPr lang="en-US" altLang="zh-CN" dirty="0"/>
              <a:t> 2020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B109DA3-F47A-45B5-B748-F59CB797B422}"/>
              </a:ext>
            </a:extLst>
          </p:cNvPr>
          <p:cNvSpPr txBox="1"/>
          <p:nvPr/>
        </p:nvSpPr>
        <p:spPr>
          <a:xfrm>
            <a:off x="1016000" y="1090898"/>
            <a:ext cx="1016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/>
              <a:t>Find Winning Tickets via Iterative Pruning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BD4778D-F99E-43FF-A933-AC2F3BA675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6694" y="2530546"/>
            <a:ext cx="9618612" cy="2590226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EBAF7C03-864D-4D1E-A08D-67C9DC027FFB}"/>
              </a:ext>
            </a:extLst>
          </p:cNvPr>
          <p:cNvSpPr/>
          <p:nvPr/>
        </p:nvSpPr>
        <p:spPr>
          <a:xfrm>
            <a:off x="2409092" y="3345473"/>
            <a:ext cx="672612" cy="92758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CF6D066-2355-4148-BAAC-1FD8FE98F8B8}"/>
              </a:ext>
            </a:extLst>
          </p:cNvPr>
          <p:cNvSpPr txBox="1"/>
          <p:nvPr/>
        </p:nvSpPr>
        <p:spPr>
          <a:xfrm>
            <a:off x="1951892" y="5319487"/>
            <a:ext cx="28696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每次训练用</a:t>
            </a:r>
            <a:r>
              <a:rPr lang="en-US" altLang="zh-CN" dirty="0">
                <a:solidFill>
                  <a:srgbClr val="FF0000"/>
                </a:solidFill>
              </a:rPr>
              <a:t>160,000</a:t>
            </a:r>
            <a:r>
              <a:rPr lang="zh-CN" altLang="en-US" dirty="0">
                <a:solidFill>
                  <a:srgbClr val="FF0000"/>
                </a:solidFill>
              </a:rPr>
              <a:t>条数据</a:t>
            </a:r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80D3FC57-4CD4-4D67-805D-84ECF2E128DD}"/>
              </a:ext>
            </a:extLst>
          </p:cNvPr>
          <p:cNvCxnSpPr>
            <a:stCxn id="6" idx="2"/>
            <a:endCxn id="9" idx="0"/>
          </p:cNvCxnSpPr>
          <p:nvPr/>
        </p:nvCxnSpPr>
        <p:spPr>
          <a:xfrm>
            <a:off x="2745398" y="4273062"/>
            <a:ext cx="641342" cy="104642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784437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5662" y="-41136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LT for Pre-trained BERT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257102" y="857020"/>
            <a:ext cx="904186" cy="2516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264831" y="857020"/>
            <a:ext cx="5307052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7" name="流程图: 接点 16">
            <a:extLst>
              <a:ext uri="{FF2B5EF4-FFF2-40B4-BE49-F238E27FC236}">
                <a16:creationId xmlns:a16="http://schemas.microsoft.com/office/drawing/2014/main" id="{B242621F-2622-44FA-9DFB-D5137BB933E1}"/>
              </a:ext>
            </a:extLst>
          </p:cNvPr>
          <p:cNvSpPr/>
          <p:nvPr/>
        </p:nvSpPr>
        <p:spPr>
          <a:xfrm>
            <a:off x="1425632" y="4014327"/>
            <a:ext cx="364062" cy="335719"/>
          </a:xfrm>
          <a:prstGeom prst="flowChartConnector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流程图: 接点 17">
            <a:extLst>
              <a:ext uri="{FF2B5EF4-FFF2-40B4-BE49-F238E27FC236}">
                <a16:creationId xmlns:a16="http://schemas.microsoft.com/office/drawing/2014/main" id="{3D124110-E858-4FC1-9DA4-8121765D45D9}"/>
              </a:ext>
            </a:extLst>
          </p:cNvPr>
          <p:cNvSpPr/>
          <p:nvPr/>
        </p:nvSpPr>
        <p:spPr>
          <a:xfrm>
            <a:off x="2050809" y="4008638"/>
            <a:ext cx="364062" cy="335719"/>
          </a:xfrm>
          <a:prstGeom prst="flowChartConnector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流程图: 接点 18">
            <a:extLst>
              <a:ext uri="{FF2B5EF4-FFF2-40B4-BE49-F238E27FC236}">
                <a16:creationId xmlns:a16="http://schemas.microsoft.com/office/drawing/2014/main" id="{D9D67F77-3C14-4CCA-BCB0-9BCC7DBBDED2}"/>
              </a:ext>
            </a:extLst>
          </p:cNvPr>
          <p:cNvSpPr/>
          <p:nvPr/>
        </p:nvSpPr>
        <p:spPr>
          <a:xfrm>
            <a:off x="2663424" y="4010878"/>
            <a:ext cx="364062" cy="335719"/>
          </a:xfrm>
          <a:prstGeom prst="flowChartConnector">
            <a:avLst/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流程图: 接点 19">
            <a:extLst>
              <a:ext uri="{FF2B5EF4-FFF2-40B4-BE49-F238E27FC236}">
                <a16:creationId xmlns:a16="http://schemas.microsoft.com/office/drawing/2014/main" id="{8D4A0562-0500-4999-A321-4AA8DA63E0F4}"/>
              </a:ext>
            </a:extLst>
          </p:cNvPr>
          <p:cNvSpPr/>
          <p:nvPr/>
        </p:nvSpPr>
        <p:spPr>
          <a:xfrm>
            <a:off x="1074965" y="3156320"/>
            <a:ext cx="364062" cy="335719"/>
          </a:xfrm>
          <a:prstGeom prst="flowChartConnector">
            <a:avLst/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流程图: 接点 20">
            <a:extLst>
              <a:ext uri="{FF2B5EF4-FFF2-40B4-BE49-F238E27FC236}">
                <a16:creationId xmlns:a16="http://schemas.microsoft.com/office/drawing/2014/main" id="{C2B5FF6B-EF10-4D65-AC55-9638D17A748D}"/>
              </a:ext>
            </a:extLst>
          </p:cNvPr>
          <p:cNvSpPr/>
          <p:nvPr/>
        </p:nvSpPr>
        <p:spPr>
          <a:xfrm>
            <a:off x="1659452" y="3156323"/>
            <a:ext cx="364062" cy="335719"/>
          </a:xfrm>
          <a:prstGeom prst="flowChartConnector">
            <a:avLst/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流程图: 接点 21">
            <a:extLst>
              <a:ext uri="{FF2B5EF4-FFF2-40B4-BE49-F238E27FC236}">
                <a16:creationId xmlns:a16="http://schemas.microsoft.com/office/drawing/2014/main" id="{4BA27D8A-6E3A-4719-B2B6-1B8A3A29303D}"/>
              </a:ext>
            </a:extLst>
          </p:cNvPr>
          <p:cNvSpPr/>
          <p:nvPr/>
        </p:nvSpPr>
        <p:spPr>
          <a:xfrm>
            <a:off x="2454098" y="3152871"/>
            <a:ext cx="364062" cy="335719"/>
          </a:xfrm>
          <a:prstGeom prst="flowChartConnector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流程图: 接点 22">
            <a:extLst>
              <a:ext uri="{FF2B5EF4-FFF2-40B4-BE49-F238E27FC236}">
                <a16:creationId xmlns:a16="http://schemas.microsoft.com/office/drawing/2014/main" id="{74EE6CC6-958E-40D2-8799-168C7C3D7794}"/>
              </a:ext>
            </a:extLst>
          </p:cNvPr>
          <p:cNvSpPr/>
          <p:nvPr/>
        </p:nvSpPr>
        <p:spPr>
          <a:xfrm>
            <a:off x="2965915" y="3158563"/>
            <a:ext cx="364062" cy="335719"/>
          </a:xfrm>
          <a:prstGeom prst="flowChartConnector">
            <a:avLst/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流程图: 接点 23">
            <a:extLst>
              <a:ext uri="{FF2B5EF4-FFF2-40B4-BE49-F238E27FC236}">
                <a16:creationId xmlns:a16="http://schemas.microsoft.com/office/drawing/2014/main" id="{BC433CA9-6AB5-4C69-ABCA-3A2DDD432DFA}"/>
              </a:ext>
            </a:extLst>
          </p:cNvPr>
          <p:cNvSpPr/>
          <p:nvPr/>
        </p:nvSpPr>
        <p:spPr>
          <a:xfrm>
            <a:off x="1448227" y="2252081"/>
            <a:ext cx="375744" cy="335719"/>
          </a:xfrm>
          <a:prstGeom prst="flowChartConnector">
            <a:avLst/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流程图: 接点 24">
            <a:extLst>
              <a:ext uri="{FF2B5EF4-FFF2-40B4-BE49-F238E27FC236}">
                <a16:creationId xmlns:a16="http://schemas.microsoft.com/office/drawing/2014/main" id="{62ECB542-9803-4C08-B9CD-02C1AB22FCE5}"/>
              </a:ext>
            </a:extLst>
          </p:cNvPr>
          <p:cNvSpPr/>
          <p:nvPr/>
        </p:nvSpPr>
        <p:spPr>
          <a:xfrm>
            <a:off x="2013898" y="2239712"/>
            <a:ext cx="375744" cy="335719"/>
          </a:xfrm>
          <a:prstGeom prst="flowChartConnector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流程图: 接点 25">
            <a:extLst>
              <a:ext uri="{FF2B5EF4-FFF2-40B4-BE49-F238E27FC236}">
                <a16:creationId xmlns:a16="http://schemas.microsoft.com/office/drawing/2014/main" id="{B9DF0D7E-E9C4-4D71-8E92-7B8D6BE6FCAF}"/>
              </a:ext>
            </a:extLst>
          </p:cNvPr>
          <p:cNvSpPr/>
          <p:nvPr/>
        </p:nvSpPr>
        <p:spPr>
          <a:xfrm>
            <a:off x="2581573" y="2229188"/>
            <a:ext cx="375744" cy="335719"/>
          </a:xfrm>
          <a:prstGeom prst="flowChartConnector">
            <a:avLst/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F03EB1A3-D167-44FA-914D-5AF7EFB38DA7}"/>
              </a:ext>
            </a:extLst>
          </p:cNvPr>
          <p:cNvCxnSpPr>
            <a:cxnSpLocks/>
            <a:stCxn id="17" idx="0"/>
            <a:endCxn id="20" idx="4"/>
          </p:cNvCxnSpPr>
          <p:nvPr/>
        </p:nvCxnSpPr>
        <p:spPr>
          <a:xfrm flipH="1" flipV="1">
            <a:off x="1256996" y="3492039"/>
            <a:ext cx="350667" cy="522288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081A19F9-57E2-4DBD-AD5B-1A7ACC671B42}"/>
              </a:ext>
            </a:extLst>
          </p:cNvPr>
          <p:cNvCxnSpPr>
            <a:cxnSpLocks/>
            <a:stCxn id="21" idx="4"/>
            <a:endCxn id="17" idx="0"/>
          </p:cNvCxnSpPr>
          <p:nvPr/>
        </p:nvCxnSpPr>
        <p:spPr>
          <a:xfrm flipH="1">
            <a:off x="1607663" y="3492042"/>
            <a:ext cx="233820" cy="522285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B77C7591-0F6D-411A-9DB8-1A9B9C7FD1F1}"/>
              </a:ext>
            </a:extLst>
          </p:cNvPr>
          <p:cNvCxnSpPr>
            <a:cxnSpLocks/>
            <a:stCxn id="22" idx="4"/>
            <a:endCxn id="17" idx="0"/>
          </p:cNvCxnSpPr>
          <p:nvPr/>
        </p:nvCxnSpPr>
        <p:spPr>
          <a:xfrm flipH="1">
            <a:off x="1607663" y="3488590"/>
            <a:ext cx="1028466" cy="52573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BF85BD87-E31F-4B15-81B6-44D428988805}"/>
              </a:ext>
            </a:extLst>
          </p:cNvPr>
          <p:cNvCxnSpPr>
            <a:cxnSpLocks/>
            <a:stCxn id="23" idx="4"/>
            <a:endCxn id="17" idx="0"/>
          </p:cNvCxnSpPr>
          <p:nvPr/>
        </p:nvCxnSpPr>
        <p:spPr>
          <a:xfrm flipH="1">
            <a:off x="1607663" y="3494282"/>
            <a:ext cx="1540283" cy="520045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CA25107A-AF54-48FC-A639-F33CF42FE562}"/>
              </a:ext>
            </a:extLst>
          </p:cNvPr>
          <p:cNvCxnSpPr>
            <a:cxnSpLocks/>
            <a:stCxn id="20" idx="4"/>
            <a:endCxn id="18" idx="0"/>
          </p:cNvCxnSpPr>
          <p:nvPr/>
        </p:nvCxnSpPr>
        <p:spPr>
          <a:xfrm>
            <a:off x="1256996" y="3492039"/>
            <a:ext cx="975844" cy="516599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F8FE122D-3F16-47FD-B89E-4CAFE1CDA8D8}"/>
              </a:ext>
            </a:extLst>
          </p:cNvPr>
          <p:cNvCxnSpPr>
            <a:cxnSpLocks/>
            <a:stCxn id="18" idx="0"/>
            <a:endCxn id="21" idx="4"/>
          </p:cNvCxnSpPr>
          <p:nvPr/>
        </p:nvCxnSpPr>
        <p:spPr>
          <a:xfrm flipH="1" flipV="1">
            <a:off x="1841483" y="3492042"/>
            <a:ext cx="391357" cy="516596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1E4578FF-5DC6-4025-B1E3-50EF942B6FF2}"/>
              </a:ext>
            </a:extLst>
          </p:cNvPr>
          <p:cNvCxnSpPr>
            <a:cxnSpLocks/>
            <a:stCxn id="18" idx="0"/>
            <a:endCxn id="22" idx="4"/>
          </p:cNvCxnSpPr>
          <p:nvPr/>
        </p:nvCxnSpPr>
        <p:spPr>
          <a:xfrm flipV="1">
            <a:off x="2232840" y="3488590"/>
            <a:ext cx="403289" cy="520048"/>
          </a:xfrm>
          <a:prstGeom prst="line">
            <a:avLst/>
          </a:prstGeom>
          <a:ln w="19050">
            <a:solidFill>
              <a:srgbClr val="FF0000"/>
            </a:solidFill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FBD19F7F-A5BA-419E-8855-34E91DBB0E2A}"/>
              </a:ext>
            </a:extLst>
          </p:cNvPr>
          <p:cNvCxnSpPr>
            <a:cxnSpLocks/>
            <a:stCxn id="23" idx="4"/>
            <a:endCxn id="18" idx="0"/>
          </p:cNvCxnSpPr>
          <p:nvPr/>
        </p:nvCxnSpPr>
        <p:spPr>
          <a:xfrm flipH="1">
            <a:off x="2232840" y="3494282"/>
            <a:ext cx="915106" cy="514356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783F9E4C-D7C9-4467-9004-1B72644D22D6}"/>
              </a:ext>
            </a:extLst>
          </p:cNvPr>
          <p:cNvCxnSpPr>
            <a:cxnSpLocks/>
            <a:stCxn id="19" idx="0"/>
            <a:endCxn id="20" idx="4"/>
          </p:cNvCxnSpPr>
          <p:nvPr/>
        </p:nvCxnSpPr>
        <p:spPr>
          <a:xfrm flipH="1" flipV="1">
            <a:off x="1256996" y="3492039"/>
            <a:ext cx="1588459" cy="518839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6911136C-D5E5-4325-8A27-7C630B5657BB}"/>
              </a:ext>
            </a:extLst>
          </p:cNvPr>
          <p:cNvCxnSpPr>
            <a:cxnSpLocks/>
            <a:stCxn id="19" idx="0"/>
            <a:endCxn id="21" idx="4"/>
          </p:cNvCxnSpPr>
          <p:nvPr/>
        </p:nvCxnSpPr>
        <p:spPr>
          <a:xfrm flipH="1" flipV="1">
            <a:off x="1841483" y="3492042"/>
            <a:ext cx="1003972" cy="518836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id="{8C890C75-EAF2-4015-B7CB-17B742FB6AB6}"/>
              </a:ext>
            </a:extLst>
          </p:cNvPr>
          <p:cNvCxnSpPr>
            <a:cxnSpLocks/>
            <a:stCxn id="19" idx="0"/>
            <a:endCxn id="22" idx="4"/>
          </p:cNvCxnSpPr>
          <p:nvPr/>
        </p:nvCxnSpPr>
        <p:spPr>
          <a:xfrm flipH="1" flipV="1">
            <a:off x="2636129" y="3488590"/>
            <a:ext cx="209326" cy="522288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06539B42-A8C5-4267-B73E-3AD2836E2A3C}"/>
              </a:ext>
            </a:extLst>
          </p:cNvPr>
          <p:cNvCxnSpPr>
            <a:cxnSpLocks/>
            <a:stCxn id="19" idx="0"/>
            <a:endCxn id="23" idx="4"/>
          </p:cNvCxnSpPr>
          <p:nvPr/>
        </p:nvCxnSpPr>
        <p:spPr>
          <a:xfrm flipV="1">
            <a:off x="2845455" y="3494282"/>
            <a:ext cx="302491" cy="516596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6A1F0384-FCC5-454B-8959-793EE73A4A06}"/>
              </a:ext>
            </a:extLst>
          </p:cNvPr>
          <p:cNvCxnSpPr>
            <a:cxnSpLocks/>
            <a:stCxn id="24" idx="4"/>
            <a:endCxn id="20" idx="0"/>
          </p:cNvCxnSpPr>
          <p:nvPr/>
        </p:nvCxnSpPr>
        <p:spPr>
          <a:xfrm flipH="1">
            <a:off x="1256996" y="2587800"/>
            <a:ext cx="379103" cy="56852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直接连接符 39">
            <a:extLst>
              <a:ext uri="{FF2B5EF4-FFF2-40B4-BE49-F238E27FC236}">
                <a16:creationId xmlns:a16="http://schemas.microsoft.com/office/drawing/2014/main" id="{9CA78972-DF31-4129-AD39-5E3A6890B176}"/>
              </a:ext>
            </a:extLst>
          </p:cNvPr>
          <p:cNvCxnSpPr>
            <a:cxnSpLocks/>
            <a:stCxn id="25" idx="4"/>
            <a:endCxn id="20" idx="0"/>
          </p:cNvCxnSpPr>
          <p:nvPr/>
        </p:nvCxnSpPr>
        <p:spPr>
          <a:xfrm flipH="1">
            <a:off x="1256996" y="2575431"/>
            <a:ext cx="944774" cy="580889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5F51F123-CA7F-4F9C-8934-8E921213265D}"/>
              </a:ext>
            </a:extLst>
          </p:cNvPr>
          <p:cNvCxnSpPr>
            <a:cxnSpLocks/>
            <a:stCxn id="26" idx="4"/>
            <a:endCxn id="20" idx="0"/>
          </p:cNvCxnSpPr>
          <p:nvPr/>
        </p:nvCxnSpPr>
        <p:spPr>
          <a:xfrm flipH="1">
            <a:off x="1256996" y="2564907"/>
            <a:ext cx="1512449" cy="591413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直接连接符 41">
            <a:extLst>
              <a:ext uri="{FF2B5EF4-FFF2-40B4-BE49-F238E27FC236}">
                <a16:creationId xmlns:a16="http://schemas.microsoft.com/office/drawing/2014/main" id="{22F513DC-D752-46D6-B27D-49BB27230ADA}"/>
              </a:ext>
            </a:extLst>
          </p:cNvPr>
          <p:cNvCxnSpPr>
            <a:cxnSpLocks/>
            <a:stCxn id="24" idx="4"/>
            <a:endCxn id="21" idx="0"/>
          </p:cNvCxnSpPr>
          <p:nvPr/>
        </p:nvCxnSpPr>
        <p:spPr>
          <a:xfrm>
            <a:off x="1636099" y="2587800"/>
            <a:ext cx="205384" cy="568523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id="{C2332B24-D0BE-4D21-BC21-18960668FEC0}"/>
              </a:ext>
            </a:extLst>
          </p:cNvPr>
          <p:cNvCxnSpPr>
            <a:cxnSpLocks/>
            <a:stCxn id="25" idx="4"/>
            <a:endCxn id="21" idx="0"/>
          </p:cNvCxnSpPr>
          <p:nvPr/>
        </p:nvCxnSpPr>
        <p:spPr>
          <a:xfrm flipH="1">
            <a:off x="1841483" y="2575431"/>
            <a:ext cx="360287" cy="580892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直接连接符 43">
            <a:extLst>
              <a:ext uri="{FF2B5EF4-FFF2-40B4-BE49-F238E27FC236}">
                <a16:creationId xmlns:a16="http://schemas.microsoft.com/office/drawing/2014/main" id="{F4744347-1AB4-41FE-B411-9EA2742FE549}"/>
              </a:ext>
            </a:extLst>
          </p:cNvPr>
          <p:cNvCxnSpPr>
            <a:cxnSpLocks/>
            <a:stCxn id="26" idx="4"/>
            <a:endCxn id="21" idx="0"/>
          </p:cNvCxnSpPr>
          <p:nvPr/>
        </p:nvCxnSpPr>
        <p:spPr>
          <a:xfrm flipH="1">
            <a:off x="1841483" y="2564907"/>
            <a:ext cx="927962" cy="591416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直接连接符 44">
            <a:extLst>
              <a:ext uri="{FF2B5EF4-FFF2-40B4-BE49-F238E27FC236}">
                <a16:creationId xmlns:a16="http://schemas.microsoft.com/office/drawing/2014/main" id="{EB3B5A3B-BD6D-4D52-B67B-97AA8E93054B}"/>
              </a:ext>
            </a:extLst>
          </p:cNvPr>
          <p:cNvCxnSpPr>
            <a:cxnSpLocks/>
            <a:stCxn id="24" idx="4"/>
            <a:endCxn id="22" idx="0"/>
          </p:cNvCxnSpPr>
          <p:nvPr/>
        </p:nvCxnSpPr>
        <p:spPr>
          <a:xfrm>
            <a:off x="1636099" y="2587800"/>
            <a:ext cx="1000030" cy="565071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直接连接符 45">
            <a:extLst>
              <a:ext uri="{FF2B5EF4-FFF2-40B4-BE49-F238E27FC236}">
                <a16:creationId xmlns:a16="http://schemas.microsoft.com/office/drawing/2014/main" id="{16EE6FFC-DEEE-4263-AB32-15C9A0AE95EB}"/>
              </a:ext>
            </a:extLst>
          </p:cNvPr>
          <p:cNvCxnSpPr>
            <a:cxnSpLocks/>
            <a:stCxn id="25" idx="4"/>
            <a:endCxn id="22" idx="0"/>
          </p:cNvCxnSpPr>
          <p:nvPr/>
        </p:nvCxnSpPr>
        <p:spPr>
          <a:xfrm>
            <a:off x="2201770" y="2575431"/>
            <a:ext cx="434359" cy="577440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直接连接符 46">
            <a:extLst>
              <a:ext uri="{FF2B5EF4-FFF2-40B4-BE49-F238E27FC236}">
                <a16:creationId xmlns:a16="http://schemas.microsoft.com/office/drawing/2014/main" id="{9635C65C-1288-464A-B3BD-3667BD9CCE4D}"/>
              </a:ext>
            </a:extLst>
          </p:cNvPr>
          <p:cNvCxnSpPr>
            <a:cxnSpLocks/>
            <a:stCxn id="26" idx="4"/>
            <a:endCxn id="22" idx="0"/>
          </p:cNvCxnSpPr>
          <p:nvPr/>
        </p:nvCxnSpPr>
        <p:spPr>
          <a:xfrm flipH="1">
            <a:off x="2636129" y="2564907"/>
            <a:ext cx="133316" cy="587964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直接连接符 47">
            <a:extLst>
              <a:ext uri="{FF2B5EF4-FFF2-40B4-BE49-F238E27FC236}">
                <a16:creationId xmlns:a16="http://schemas.microsoft.com/office/drawing/2014/main" id="{8A1B2FC0-EAF3-48A0-A255-7F22B11C8400}"/>
              </a:ext>
            </a:extLst>
          </p:cNvPr>
          <p:cNvCxnSpPr>
            <a:cxnSpLocks/>
            <a:stCxn id="24" idx="4"/>
            <a:endCxn id="23" idx="0"/>
          </p:cNvCxnSpPr>
          <p:nvPr/>
        </p:nvCxnSpPr>
        <p:spPr>
          <a:xfrm>
            <a:off x="1636099" y="2587800"/>
            <a:ext cx="1511847" cy="570763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直接连接符 48">
            <a:extLst>
              <a:ext uri="{FF2B5EF4-FFF2-40B4-BE49-F238E27FC236}">
                <a16:creationId xmlns:a16="http://schemas.microsoft.com/office/drawing/2014/main" id="{BC80DA2A-14A0-4108-B799-A6C18670C09F}"/>
              </a:ext>
            </a:extLst>
          </p:cNvPr>
          <p:cNvCxnSpPr>
            <a:cxnSpLocks/>
            <a:stCxn id="25" idx="4"/>
            <a:endCxn id="23" idx="0"/>
          </p:cNvCxnSpPr>
          <p:nvPr/>
        </p:nvCxnSpPr>
        <p:spPr>
          <a:xfrm>
            <a:off x="2201770" y="2575431"/>
            <a:ext cx="946176" cy="583132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3A302FB8-BEEB-4D73-B9E9-A1CB5D6C3F0B}"/>
              </a:ext>
            </a:extLst>
          </p:cNvPr>
          <p:cNvCxnSpPr>
            <a:cxnSpLocks/>
            <a:stCxn id="26" idx="4"/>
            <a:endCxn id="23" idx="0"/>
          </p:cNvCxnSpPr>
          <p:nvPr/>
        </p:nvCxnSpPr>
        <p:spPr>
          <a:xfrm>
            <a:off x="2769445" y="2564907"/>
            <a:ext cx="378501" cy="593656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7" name="文本框 336">
            <a:extLst>
              <a:ext uri="{FF2B5EF4-FFF2-40B4-BE49-F238E27FC236}">
                <a16:creationId xmlns:a16="http://schemas.microsoft.com/office/drawing/2014/main" id="{19BF30BD-CB49-4298-B30D-F97416828EFB}"/>
              </a:ext>
            </a:extLst>
          </p:cNvPr>
          <p:cNvSpPr txBox="1"/>
          <p:nvPr/>
        </p:nvSpPr>
        <p:spPr>
          <a:xfrm>
            <a:off x="1125527" y="4858713"/>
            <a:ext cx="22044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dirty="0"/>
              <a:t>Winning Ticket</a:t>
            </a:r>
          </a:p>
        </p:txBody>
      </p:sp>
      <p:sp>
        <p:nvSpPr>
          <p:cNvPr id="91" name="流程图: 接点 90">
            <a:extLst>
              <a:ext uri="{FF2B5EF4-FFF2-40B4-BE49-F238E27FC236}">
                <a16:creationId xmlns:a16="http://schemas.microsoft.com/office/drawing/2014/main" id="{1A9D89F0-8A04-4E83-AA37-2419CBEA108F}"/>
              </a:ext>
            </a:extLst>
          </p:cNvPr>
          <p:cNvSpPr/>
          <p:nvPr/>
        </p:nvSpPr>
        <p:spPr>
          <a:xfrm>
            <a:off x="3986748" y="4001639"/>
            <a:ext cx="364062" cy="335719"/>
          </a:xfrm>
          <a:prstGeom prst="flowChartConnector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流程图: 接点 91">
            <a:extLst>
              <a:ext uri="{FF2B5EF4-FFF2-40B4-BE49-F238E27FC236}">
                <a16:creationId xmlns:a16="http://schemas.microsoft.com/office/drawing/2014/main" id="{65158414-1B31-48C0-AC70-2C89BA714CDB}"/>
              </a:ext>
            </a:extLst>
          </p:cNvPr>
          <p:cNvSpPr/>
          <p:nvPr/>
        </p:nvSpPr>
        <p:spPr>
          <a:xfrm>
            <a:off x="4611925" y="3995950"/>
            <a:ext cx="364062" cy="335719"/>
          </a:xfrm>
          <a:prstGeom prst="flowChartConnector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" name="流程图: 接点 92">
            <a:extLst>
              <a:ext uri="{FF2B5EF4-FFF2-40B4-BE49-F238E27FC236}">
                <a16:creationId xmlns:a16="http://schemas.microsoft.com/office/drawing/2014/main" id="{B56982D1-1017-462B-9756-0315F0ED62D1}"/>
              </a:ext>
            </a:extLst>
          </p:cNvPr>
          <p:cNvSpPr/>
          <p:nvPr/>
        </p:nvSpPr>
        <p:spPr>
          <a:xfrm>
            <a:off x="5224540" y="3998190"/>
            <a:ext cx="364062" cy="335719"/>
          </a:xfrm>
          <a:prstGeom prst="flowChartConnector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流程图: 接点 93">
            <a:extLst>
              <a:ext uri="{FF2B5EF4-FFF2-40B4-BE49-F238E27FC236}">
                <a16:creationId xmlns:a16="http://schemas.microsoft.com/office/drawing/2014/main" id="{8123877E-0A74-4053-BD80-5ECD7ED92034}"/>
              </a:ext>
            </a:extLst>
          </p:cNvPr>
          <p:cNvSpPr/>
          <p:nvPr/>
        </p:nvSpPr>
        <p:spPr>
          <a:xfrm>
            <a:off x="3636081" y="3143632"/>
            <a:ext cx="364062" cy="335719"/>
          </a:xfrm>
          <a:prstGeom prst="flowChartConnector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流程图: 接点 94">
            <a:extLst>
              <a:ext uri="{FF2B5EF4-FFF2-40B4-BE49-F238E27FC236}">
                <a16:creationId xmlns:a16="http://schemas.microsoft.com/office/drawing/2014/main" id="{434E095C-7DD6-46C9-8427-68974D5B855A}"/>
              </a:ext>
            </a:extLst>
          </p:cNvPr>
          <p:cNvSpPr/>
          <p:nvPr/>
        </p:nvSpPr>
        <p:spPr>
          <a:xfrm>
            <a:off x="4220568" y="3143635"/>
            <a:ext cx="364062" cy="335719"/>
          </a:xfrm>
          <a:prstGeom prst="flowChartConnector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流程图: 接点 95">
            <a:extLst>
              <a:ext uri="{FF2B5EF4-FFF2-40B4-BE49-F238E27FC236}">
                <a16:creationId xmlns:a16="http://schemas.microsoft.com/office/drawing/2014/main" id="{81E7347B-BADD-49B9-BB53-FA113418DFD2}"/>
              </a:ext>
            </a:extLst>
          </p:cNvPr>
          <p:cNvSpPr/>
          <p:nvPr/>
        </p:nvSpPr>
        <p:spPr>
          <a:xfrm>
            <a:off x="5015214" y="3140183"/>
            <a:ext cx="364062" cy="335719"/>
          </a:xfrm>
          <a:prstGeom prst="flowChartConnector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流程图: 接点 96">
            <a:extLst>
              <a:ext uri="{FF2B5EF4-FFF2-40B4-BE49-F238E27FC236}">
                <a16:creationId xmlns:a16="http://schemas.microsoft.com/office/drawing/2014/main" id="{F63EAD09-88CE-4C71-8D41-0E2D05A5D4BE}"/>
              </a:ext>
            </a:extLst>
          </p:cNvPr>
          <p:cNvSpPr/>
          <p:nvPr/>
        </p:nvSpPr>
        <p:spPr>
          <a:xfrm>
            <a:off x="5527031" y="3145875"/>
            <a:ext cx="364062" cy="335719"/>
          </a:xfrm>
          <a:prstGeom prst="flowChartConnector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流程图: 接点 97">
            <a:extLst>
              <a:ext uri="{FF2B5EF4-FFF2-40B4-BE49-F238E27FC236}">
                <a16:creationId xmlns:a16="http://schemas.microsoft.com/office/drawing/2014/main" id="{05EE3104-5091-4BEA-888A-7E3FD057949D}"/>
              </a:ext>
            </a:extLst>
          </p:cNvPr>
          <p:cNvSpPr/>
          <p:nvPr/>
        </p:nvSpPr>
        <p:spPr>
          <a:xfrm>
            <a:off x="4009343" y="2239393"/>
            <a:ext cx="375744" cy="335719"/>
          </a:xfrm>
          <a:prstGeom prst="flowChartConnector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9" name="流程图: 接点 98">
            <a:extLst>
              <a:ext uri="{FF2B5EF4-FFF2-40B4-BE49-F238E27FC236}">
                <a16:creationId xmlns:a16="http://schemas.microsoft.com/office/drawing/2014/main" id="{CBD67CCB-5F9C-47E3-BA9F-5AA3354F28CA}"/>
              </a:ext>
            </a:extLst>
          </p:cNvPr>
          <p:cNvSpPr/>
          <p:nvPr/>
        </p:nvSpPr>
        <p:spPr>
          <a:xfrm>
            <a:off x="4575014" y="2227024"/>
            <a:ext cx="375744" cy="335719"/>
          </a:xfrm>
          <a:prstGeom prst="flowChartConnector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0" name="流程图: 接点 99">
            <a:extLst>
              <a:ext uri="{FF2B5EF4-FFF2-40B4-BE49-F238E27FC236}">
                <a16:creationId xmlns:a16="http://schemas.microsoft.com/office/drawing/2014/main" id="{75E99627-9954-4E63-9C56-01A16CCECDA1}"/>
              </a:ext>
            </a:extLst>
          </p:cNvPr>
          <p:cNvSpPr/>
          <p:nvPr/>
        </p:nvSpPr>
        <p:spPr>
          <a:xfrm>
            <a:off x="5142689" y="2216500"/>
            <a:ext cx="375744" cy="335719"/>
          </a:xfrm>
          <a:prstGeom prst="flowChartConnector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1" name="直接连接符 100">
            <a:extLst>
              <a:ext uri="{FF2B5EF4-FFF2-40B4-BE49-F238E27FC236}">
                <a16:creationId xmlns:a16="http://schemas.microsoft.com/office/drawing/2014/main" id="{B1CBB08B-95CD-4CEB-B14D-687BB7B4ACE2}"/>
              </a:ext>
            </a:extLst>
          </p:cNvPr>
          <p:cNvCxnSpPr>
            <a:cxnSpLocks/>
            <a:stCxn id="91" idx="0"/>
            <a:endCxn id="94" idx="4"/>
          </p:cNvCxnSpPr>
          <p:nvPr/>
        </p:nvCxnSpPr>
        <p:spPr>
          <a:xfrm flipH="1" flipV="1">
            <a:off x="3818112" y="3479351"/>
            <a:ext cx="350667" cy="522288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2" name="直接连接符 101">
            <a:extLst>
              <a:ext uri="{FF2B5EF4-FFF2-40B4-BE49-F238E27FC236}">
                <a16:creationId xmlns:a16="http://schemas.microsoft.com/office/drawing/2014/main" id="{54B08EA8-83A1-4A2D-A78D-0105046A3659}"/>
              </a:ext>
            </a:extLst>
          </p:cNvPr>
          <p:cNvCxnSpPr>
            <a:cxnSpLocks/>
            <a:stCxn id="95" idx="4"/>
            <a:endCxn id="91" idx="0"/>
          </p:cNvCxnSpPr>
          <p:nvPr/>
        </p:nvCxnSpPr>
        <p:spPr>
          <a:xfrm flipH="1">
            <a:off x="4168779" y="3479354"/>
            <a:ext cx="233820" cy="522285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" name="直接连接符 102">
            <a:extLst>
              <a:ext uri="{FF2B5EF4-FFF2-40B4-BE49-F238E27FC236}">
                <a16:creationId xmlns:a16="http://schemas.microsoft.com/office/drawing/2014/main" id="{3B38B56E-7674-44C4-978F-901B02E0FB5B}"/>
              </a:ext>
            </a:extLst>
          </p:cNvPr>
          <p:cNvCxnSpPr>
            <a:cxnSpLocks/>
            <a:stCxn id="96" idx="4"/>
            <a:endCxn id="91" idx="0"/>
          </p:cNvCxnSpPr>
          <p:nvPr/>
        </p:nvCxnSpPr>
        <p:spPr>
          <a:xfrm flipH="1">
            <a:off x="4168779" y="3475902"/>
            <a:ext cx="1028466" cy="525737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" name="直接连接符 103">
            <a:extLst>
              <a:ext uri="{FF2B5EF4-FFF2-40B4-BE49-F238E27FC236}">
                <a16:creationId xmlns:a16="http://schemas.microsoft.com/office/drawing/2014/main" id="{52A8F6E5-AAAA-4442-8F9F-4D4316149BF0}"/>
              </a:ext>
            </a:extLst>
          </p:cNvPr>
          <p:cNvCxnSpPr>
            <a:cxnSpLocks/>
            <a:stCxn id="97" idx="4"/>
            <a:endCxn id="91" idx="0"/>
          </p:cNvCxnSpPr>
          <p:nvPr/>
        </p:nvCxnSpPr>
        <p:spPr>
          <a:xfrm flipH="1">
            <a:off x="4168779" y="3481594"/>
            <a:ext cx="1540283" cy="520045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" name="直接连接符 104">
            <a:extLst>
              <a:ext uri="{FF2B5EF4-FFF2-40B4-BE49-F238E27FC236}">
                <a16:creationId xmlns:a16="http://schemas.microsoft.com/office/drawing/2014/main" id="{768CD27E-F23A-4F2C-9E09-21465CF3F6CA}"/>
              </a:ext>
            </a:extLst>
          </p:cNvPr>
          <p:cNvCxnSpPr>
            <a:cxnSpLocks/>
            <a:stCxn id="94" idx="4"/>
            <a:endCxn id="92" idx="0"/>
          </p:cNvCxnSpPr>
          <p:nvPr/>
        </p:nvCxnSpPr>
        <p:spPr>
          <a:xfrm>
            <a:off x="3818112" y="3479351"/>
            <a:ext cx="975844" cy="516599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6" name="直接连接符 105">
            <a:extLst>
              <a:ext uri="{FF2B5EF4-FFF2-40B4-BE49-F238E27FC236}">
                <a16:creationId xmlns:a16="http://schemas.microsoft.com/office/drawing/2014/main" id="{7BD99AA0-4EE7-4E8F-AACE-62EE413CDB76}"/>
              </a:ext>
            </a:extLst>
          </p:cNvPr>
          <p:cNvCxnSpPr>
            <a:cxnSpLocks/>
            <a:stCxn id="92" idx="0"/>
            <a:endCxn id="95" idx="4"/>
          </p:cNvCxnSpPr>
          <p:nvPr/>
        </p:nvCxnSpPr>
        <p:spPr>
          <a:xfrm flipH="1" flipV="1">
            <a:off x="4402599" y="3479354"/>
            <a:ext cx="391357" cy="51659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7" name="直接连接符 106">
            <a:extLst>
              <a:ext uri="{FF2B5EF4-FFF2-40B4-BE49-F238E27FC236}">
                <a16:creationId xmlns:a16="http://schemas.microsoft.com/office/drawing/2014/main" id="{43F2A243-DC34-4F26-9DB5-24E68F175444}"/>
              </a:ext>
            </a:extLst>
          </p:cNvPr>
          <p:cNvCxnSpPr>
            <a:cxnSpLocks/>
            <a:stCxn id="92" idx="0"/>
            <a:endCxn id="96" idx="4"/>
          </p:cNvCxnSpPr>
          <p:nvPr/>
        </p:nvCxnSpPr>
        <p:spPr>
          <a:xfrm flipV="1">
            <a:off x="4793956" y="3475902"/>
            <a:ext cx="403289" cy="52004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8" name="直接连接符 107">
            <a:extLst>
              <a:ext uri="{FF2B5EF4-FFF2-40B4-BE49-F238E27FC236}">
                <a16:creationId xmlns:a16="http://schemas.microsoft.com/office/drawing/2014/main" id="{81DDC638-605D-46F4-AB9A-EE8956CBB169}"/>
              </a:ext>
            </a:extLst>
          </p:cNvPr>
          <p:cNvCxnSpPr>
            <a:cxnSpLocks/>
            <a:stCxn id="97" idx="4"/>
            <a:endCxn id="92" idx="0"/>
          </p:cNvCxnSpPr>
          <p:nvPr/>
        </p:nvCxnSpPr>
        <p:spPr>
          <a:xfrm flipH="1">
            <a:off x="4793956" y="3481594"/>
            <a:ext cx="915106" cy="514356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9" name="直接连接符 108">
            <a:extLst>
              <a:ext uri="{FF2B5EF4-FFF2-40B4-BE49-F238E27FC236}">
                <a16:creationId xmlns:a16="http://schemas.microsoft.com/office/drawing/2014/main" id="{2E8E6A29-4AC4-4051-9DCD-598D875533FF}"/>
              </a:ext>
            </a:extLst>
          </p:cNvPr>
          <p:cNvCxnSpPr>
            <a:cxnSpLocks/>
            <a:stCxn id="93" idx="0"/>
            <a:endCxn id="94" idx="4"/>
          </p:cNvCxnSpPr>
          <p:nvPr/>
        </p:nvCxnSpPr>
        <p:spPr>
          <a:xfrm flipH="1" flipV="1">
            <a:off x="3818112" y="3479351"/>
            <a:ext cx="1588459" cy="518839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0" name="直接连接符 109">
            <a:extLst>
              <a:ext uri="{FF2B5EF4-FFF2-40B4-BE49-F238E27FC236}">
                <a16:creationId xmlns:a16="http://schemas.microsoft.com/office/drawing/2014/main" id="{8B6DD3C0-236D-4BE2-98CE-13C88384E5B0}"/>
              </a:ext>
            </a:extLst>
          </p:cNvPr>
          <p:cNvCxnSpPr>
            <a:cxnSpLocks/>
            <a:stCxn id="93" idx="0"/>
            <a:endCxn id="95" idx="4"/>
          </p:cNvCxnSpPr>
          <p:nvPr/>
        </p:nvCxnSpPr>
        <p:spPr>
          <a:xfrm flipH="1" flipV="1">
            <a:off x="4402599" y="3479354"/>
            <a:ext cx="1003972" cy="518836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1" name="直接连接符 110">
            <a:extLst>
              <a:ext uri="{FF2B5EF4-FFF2-40B4-BE49-F238E27FC236}">
                <a16:creationId xmlns:a16="http://schemas.microsoft.com/office/drawing/2014/main" id="{AC9AB111-1C08-4BC1-920F-85056729B6A6}"/>
              </a:ext>
            </a:extLst>
          </p:cNvPr>
          <p:cNvCxnSpPr>
            <a:cxnSpLocks/>
            <a:stCxn id="93" idx="0"/>
            <a:endCxn id="96" idx="4"/>
          </p:cNvCxnSpPr>
          <p:nvPr/>
        </p:nvCxnSpPr>
        <p:spPr>
          <a:xfrm flipH="1" flipV="1">
            <a:off x="5197245" y="3475902"/>
            <a:ext cx="209326" cy="522288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2" name="直接连接符 111">
            <a:extLst>
              <a:ext uri="{FF2B5EF4-FFF2-40B4-BE49-F238E27FC236}">
                <a16:creationId xmlns:a16="http://schemas.microsoft.com/office/drawing/2014/main" id="{A1500FFF-EB62-461B-AB7A-8AC4B6359B67}"/>
              </a:ext>
            </a:extLst>
          </p:cNvPr>
          <p:cNvCxnSpPr>
            <a:cxnSpLocks/>
            <a:stCxn id="93" idx="0"/>
            <a:endCxn id="97" idx="4"/>
          </p:cNvCxnSpPr>
          <p:nvPr/>
        </p:nvCxnSpPr>
        <p:spPr>
          <a:xfrm flipV="1">
            <a:off x="5406571" y="3481594"/>
            <a:ext cx="302491" cy="516596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3" name="直接连接符 112">
            <a:extLst>
              <a:ext uri="{FF2B5EF4-FFF2-40B4-BE49-F238E27FC236}">
                <a16:creationId xmlns:a16="http://schemas.microsoft.com/office/drawing/2014/main" id="{60E21472-3501-46B0-B0D1-2FD77AD50554}"/>
              </a:ext>
            </a:extLst>
          </p:cNvPr>
          <p:cNvCxnSpPr>
            <a:cxnSpLocks/>
            <a:stCxn id="98" idx="4"/>
            <a:endCxn id="94" idx="0"/>
          </p:cNvCxnSpPr>
          <p:nvPr/>
        </p:nvCxnSpPr>
        <p:spPr>
          <a:xfrm flipH="1">
            <a:off x="3818112" y="2575112"/>
            <a:ext cx="379103" cy="56852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4" name="直接连接符 113">
            <a:extLst>
              <a:ext uri="{FF2B5EF4-FFF2-40B4-BE49-F238E27FC236}">
                <a16:creationId xmlns:a16="http://schemas.microsoft.com/office/drawing/2014/main" id="{02F81AB2-7AC5-4F54-87C7-A254B2997B7F}"/>
              </a:ext>
            </a:extLst>
          </p:cNvPr>
          <p:cNvCxnSpPr>
            <a:cxnSpLocks/>
            <a:stCxn id="99" idx="4"/>
            <a:endCxn id="94" idx="0"/>
          </p:cNvCxnSpPr>
          <p:nvPr/>
        </p:nvCxnSpPr>
        <p:spPr>
          <a:xfrm flipH="1">
            <a:off x="3818112" y="2562743"/>
            <a:ext cx="944774" cy="580889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5" name="直接连接符 114">
            <a:extLst>
              <a:ext uri="{FF2B5EF4-FFF2-40B4-BE49-F238E27FC236}">
                <a16:creationId xmlns:a16="http://schemas.microsoft.com/office/drawing/2014/main" id="{9FD3E439-5673-4398-867D-27BB7AA589B8}"/>
              </a:ext>
            </a:extLst>
          </p:cNvPr>
          <p:cNvCxnSpPr>
            <a:cxnSpLocks/>
            <a:stCxn id="100" idx="4"/>
            <a:endCxn id="94" idx="0"/>
          </p:cNvCxnSpPr>
          <p:nvPr/>
        </p:nvCxnSpPr>
        <p:spPr>
          <a:xfrm flipH="1">
            <a:off x="3818112" y="2552219"/>
            <a:ext cx="1512449" cy="591413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6" name="直接连接符 115">
            <a:extLst>
              <a:ext uri="{FF2B5EF4-FFF2-40B4-BE49-F238E27FC236}">
                <a16:creationId xmlns:a16="http://schemas.microsoft.com/office/drawing/2014/main" id="{9B62471D-6F8A-4CA0-AEF0-0397D6E85E0E}"/>
              </a:ext>
            </a:extLst>
          </p:cNvPr>
          <p:cNvCxnSpPr>
            <a:cxnSpLocks/>
            <a:stCxn id="98" idx="4"/>
            <a:endCxn id="95" idx="0"/>
          </p:cNvCxnSpPr>
          <p:nvPr/>
        </p:nvCxnSpPr>
        <p:spPr>
          <a:xfrm>
            <a:off x="4197215" y="2575112"/>
            <a:ext cx="205384" cy="56852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直接连接符 116">
            <a:extLst>
              <a:ext uri="{FF2B5EF4-FFF2-40B4-BE49-F238E27FC236}">
                <a16:creationId xmlns:a16="http://schemas.microsoft.com/office/drawing/2014/main" id="{C37FE3F8-51FB-44D6-B938-E392E14FD070}"/>
              </a:ext>
            </a:extLst>
          </p:cNvPr>
          <p:cNvCxnSpPr>
            <a:cxnSpLocks/>
            <a:stCxn id="99" idx="4"/>
            <a:endCxn id="95" idx="0"/>
          </p:cNvCxnSpPr>
          <p:nvPr/>
        </p:nvCxnSpPr>
        <p:spPr>
          <a:xfrm flipH="1">
            <a:off x="4402599" y="2562743"/>
            <a:ext cx="360287" cy="580892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8" name="直接连接符 117">
            <a:extLst>
              <a:ext uri="{FF2B5EF4-FFF2-40B4-BE49-F238E27FC236}">
                <a16:creationId xmlns:a16="http://schemas.microsoft.com/office/drawing/2014/main" id="{C922CE31-E95D-4678-89FF-A027C1A7B46A}"/>
              </a:ext>
            </a:extLst>
          </p:cNvPr>
          <p:cNvCxnSpPr>
            <a:cxnSpLocks/>
            <a:stCxn id="100" idx="4"/>
            <a:endCxn id="95" idx="0"/>
          </p:cNvCxnSpPr>
          <p:nvPr/>
        </p:nvCxnSpPr>
        <p:spPr>
          <a:xfrm flipH="1">
            <a:off x="4402599" y="2552219"/>
            <a:ext cx="927962" cy="591416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9" name="直接连接符 118">
            <a:extLst>
              <a:ext uri="{FF2B5EF4-FFF2-40B4-BE49-F238E27FC236}">
                <a16:creationId xmlns:a16="http://schemas.microsoft.com/office/drawing/2014/main" id="{FB273F5B-E73C-46B7-AE5B-7A498EBA8EEA}"/>
              </a:ext>
            </a:extLst>
          </p:cNvPr>
          <p:cNvCxnSpPr>
            <a:cxnSpLocks/>
            <a:stCxn id="98" idx="4"/>
            <a:endCxn id="96" idx="0"/>
          </p:cNvCxnSpPr>
          <p:nvPr/>
        </p:nvCxnSpPr>
        <p:spPr>
          <a:xfrm>
            <a:off x="4197215" y="2575112"/>
            <a:ext cx="1000030" cy="565071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0" name="直接连接符 119">
            <a:extLst>
              <a:ext uri="{FF2B5EF4-FFF2-40B4-BE49-F238E27FC236}">
                <a16:creationId xmlns:a16="http://schemas.microsoft.com/office/drawing/2014/main" id="{CB0C1489-02DD-43C6-9289-B6A2B7845CC5}"/>
              </a:ext>
            </a:extLst>
          </p:cNvPr>
          <p:cNvCxnSpPr>
            <a:cxnSpLocks/>
            <a:stCxn id="99" idx="4"/>
            <a:endCxn id="96" idx="0"/>
          </p:cNvCxnSpPr>
          <p:nvPr/>
        </p:nvCxnSpPr>
        <p:spPr>
          <a:xfrm>
            <a:off x="4762886" y="2562743"/>
            <a:ext cx="434359" cy="57744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1" name="直接连接符 120">
            <a:extLst>
              <a:ext uri="{FF2B5EF4-FFF2-40B4-BE49-F238E27FC236}">
                <a16:creationId xmlns:a16="http://schemas.microsoft.com/office/drawing/2014/main" id="{2FB7CE89-B7E4-4BB5-9E25-B60DF01DCB71}"/>
              </a:ext>
            </a:extLst>
          </p:cNvPr>
          <p:cNvCxnSpPr>
            <a:cxnSpLocks/>
            <a:stCxn id="100" idx="4"/>
            <a:endCxn id="96" idx="0"/>
          </p:cNvCxnSpPr>
          <p:nvPr/>
        </p:nvCxnSpPr>
        <p:spPr>
          <a:xfrm flipH="1">
            <a:off x="5197245" y="2552219"/>
            <a:ext cx="133316" cy="587964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2" name="直接连接符 121">
            <a:extLst>
              <a:ext uri="{FF2B5EF4-FFF2-40B4-BE49-F238E27FC236}">
                <a16:creationId xmlns:a16="http://schemas.microsoft.com/office/drawing/2014/main" id="{9F3CA281-FC6C-40E0-AF7C-80860FCC208C}"/>
              </a:ext>
            </a:extLst>
          </p:cNvPr>
          <p:cNvCxnSpPr>
            <a:cxnSpLocks/>
            <a:stCxn id="98" idx="4"/>
            <a:endCxn id="97" idx="0"/>
          </p:cNvCxnSpPr>
          <p:nvPr/>
        </p:nvCxnSpPr>
        <p:spPr>
          <a:xfrm>
            <a:off x="4197215" y="2575112"/>
            <a:ext cx="1511847" cy="570763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3" name="直接连接符 122">
            <a:extLst>
              <a:ext uri="{FF2B5EF4-FFF2-40B4-BE49-F238E27FC236}">
                <a16:creationId xmlns:a16="http://schemas.microsoft.com/office/drawing/2014/main" id="{84D34C20-D1CB-4D34-9113-F816B3ECE736}"/>
              </a:ext>
            </a:extLst>
          </p:cNvPr>
          <p:cNvCxnSpPr>
            <a:cxnSpLocks/>
            <a:stCxn id="99" idx="4"/>
            <a:endCxn id="97" idx="0"/>
          </p:cNvCxnSpPr>
          <p:nvPr/>
        </p:nvCxnSpPr>
        <p:spPr>
          <a:xfrm>
            <a:off x="4762886" y="2562743"/>
            <a:ext cx="946176" cy="583132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4" name="直接连接符 123">
            <a:extLst>
              <a:ext uri="{FF2B5EF4-FFF2-40B4-BE49-F238E27FC236}">
                <a16:creationId xmlns:a16="http://schemas.microsoft.com/office/drawing/2014/main" id="{51173E7E-A9F9-415B-9A4F-F1698EFB4E8F}"/>
              </a:ext>
            </a:extLst>
          </p:cNvPr>
          <p:cNvCxnSpPr>
            <a:cxnSpLocks/>
            <a:stCxn id="100" idx="4"/>
            <a:endCxn id="97" idx="0"/>
          </p:cNvCxnSpPr>
          <p:nvPr/>
        </p:nvCxnSpPr>
        <p:spPr>
          <a:xfrm>
            <a:off x="5330561" y="2552219"/>
            <a:ext cx="378501" cy="593656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5" name="文本框 124">
            <a:extLst>
              <a:ext uri="{FF2B5EF4-FFF2-40B4-BE49-F238E27FC236}">
                <a16:creationId xmlns:a16="http://schemas.microsoft.com/office/drawing/2014/main" id="{ED98EE91-ED23-4AA4-A2CB-F6AD46A3FEDC}"/>
              </a:ext>
            </a:extLst>
          </p:cNvPr>
          <p:cNvSpPr txBox="1"/>
          <p:nvPr/>
        </p:nvSpPr>
        <p:spPr>
          <a:xfrm>
            <a:off x="3669492" y="4846025"/>
            <a:ext cx="22387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dirty="0"/>
              <a:t>Random Ticket</a:t>
            </a:r>
          </a:p>
        </p:txBody>
      </p:sp>
      <p:sp>
        <p:nvSpPr>
          <p:cNvPr id="126" name="流程图: 接点 125">
            <a:extLst>
              <a:ext uri="{FF2B5EF4-FFF2-40B4-BE49-F238E27FC236}">
                <a16:creationId xmlns:a16="http://schemas.microsoft.com/office/drawing/2014/main" id="{C1C8F991-3536-4392-9D90-DF4D2EC650B4}"/>
              </a:ext>
            </a:extLst>
          </p:cNvPr>
          <p:cNvSpPr/>
          <p:nvPr/>
        </p:nvSpPr>
        <p:spPr>
          <a:xfrm>
            <a:off x="6571783" y="3967722"/>
            <a:ext cx="364062" cy="335719"/>
          </a:xfrm>
          <a:prstGeom prst="flowChartConnector">
            <a:avLst/>
          </a:prstGeom>
          <a:noFill/>
          <a:ln w="1905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7" name="流程图: 接点 126">
            <a:extLst>
              <a:ext uri="{FF2B5EF4-FFF2-40B4-BE49-F238E27FC236}">
                <a16:creationId xmlns:a16="http://schemas.microsoft.com/office/drawing/2014/main" id="{B63E9DEB-D260-4AE9-B3CD-A510F2C16A15}"/>
              </a:ext>
            </a:extLst>
          </p:cNvPr>
          <p:cNvSpPr/>
          <p:nvPr/>
        </p:nvSpPr>
        <p:spPr>
          <a:xfrm>
            <a:off x="7196960" y="3962033"/>
            <a:ext cx="364062" cy="335719"/>
          </a:xfrm>
          <a:prstGeom prst="flowChartConnector">
            <a:avLst/>
          </a:prstGeom>
          <a:noFill/>
          <a:ln w="1905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8" name="流程图: 接点 127">
            <a:extLst>
              <a:ext uri="{FF2B5EF4-FFF2-40B4-BE49-F238E27FC236}">
                <a16:creationId xmlns:a16="http://schemas.microsoft.com/office/drawing/2014/main" id="{4C20347E-A294-4D0A-B2CF-D2030C2F8755}"/>
              </a:ext>
            </a:extLst>
          </p:cNvPr>
          <p:cNvSpPr/>
          <p:nvPr/>
        </p:nvSpPr>
        <p:spPr>
          <a:xfrm>
            <a:off x="7809575" y="3964273"/>
            <a:ext cx="364062" cy="335719"/>
          </a:xfrm>
          <a:prstGeom prst="flowChartConnector">
            <a:avLst/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9" name="流程图: 接点 128">
            <a:extLst>
              <a:ext uri="{FF2B5EF4-FFF2-40B4-BE49-F238E27FC236}">
                <a16:creationId xmlns:a16="http://schemas.microsoft.com/office/drawing/2014/main" id="{6F7A1E70-FAB8-4679-A9E4-D1F487AC4A0F}"/>
              </a:ext>
            </a:extLst>
          </p:cNvPr>
          <p:cNvSpPr/>
          <p:nvPr/>
        </p:nvSpPr>
        <p:spPr>
          <a:xfrm>
            <a:off x="6221116" y="3109715"/>
            <a:ext cx="364062" cy="335719"/>
          </a:xfrm>
          <a:prstGeom prst="flowChartConnector">
            <a:avLst/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0" name="流程图: 接点 129">
            <a:extLst>
              <a:ext uri="{FF2B5EF4-FFF2-40B4-BE49-F238E27FC236}">
                <a16:creationId xmlns:a16="http://schemas.microsoft.com/office/drawing/2014/main" id="{8B40B42E-C2DF-4890-B9B1-15EC4781B375}"/>
              </a:ext>
            </a:extLst>
          </p:cNvPr>
          <p:cNvSpPr/>
          <p:nvPr/>
        </p:nvSpPr>
        <p:spPr>
          <a:xfrm>
            <a:off x="6805603" y="3109718"/>
            <a:ext cx="364062" cy="335719"/>
          </a:xfrm>
          <a:prstGeom prst="flowChartConnector">
            <a:avLst/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1" name="流程图: 接点 130">
            <a:extLst>
              <a:ext uri="{FF2B5EF4-FFF2-40B4-BE49-F238E27FC236}">
                <a16:creationId xmlns:a16="http://schemas.microsoft.com/office/drawing/2014/main" id="{1C874259-0C7C-4B2F-8E20-449804498330}"/>
              </a:ext>
            </a:extLst>
          </p:cNvPr>
          <p:cNvSpPr/>
          <p:nvPr/>
        </p:nvSpPr>
        <p:spPr>
          <a:xfrm>
            <a:off x="7600249" y="3106266"/>
            <a:ext cx="364062" cy="335719"/>
          </a:xfrm>
          <a:prstGeom prst="flowChartConnector">
            <a:avLst/>
          </a:prstGeom>
          <a:noFill/>
          <a:ln w="1905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2" name="流程图: 接点 131">
            <a:extLst>
              <a:ext uri="{FF2B5EF4-FFF2-40B4-BE49-F238E27FC236}">
                <a16:creationId xmlns:a16="http://schemas.microsoft.com/office/drawing/2014/main" id="{A7356F27-7B25-40DB-89BB-A730834550E1}"/>
              </a:ext>
            </a:extLst>
          </p:cNvPr>
          <p:cNvSpPr/>
          <p:nvPr/>
        </p:nvSpPr>
        <p:spPr>
          <a:xfrm>
            <a:off x="8112066" y="3111958"/>
            <a:ext cx="364062" cy="335719"/>
          </a:xfrm>
          <a:prstGeom prst="flowChartConnector">
            <a:avLst/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3" name="流程图: 接点 132">
            <a:extLst>
              <a:ext uri="{FF2B5EF4-FFF2-40B4-BE49-F238E27FC236}">
                <a16:creationId xmlns:a16="http://schemas.microsoft.com/office/drawing/2014/main" id="{0DAEB61B-FFAF-47F5-B925-873EE62E0789}"/>
              </a:ext>
            </a:extLst>
          </p:cNvPr>
          <p:cNvSpPr/>
          <p:nvPr/>
        </p:nvSpPr>
        <p:spPr>
          <a:xfrm>
            <a:off x="6594378" y="2205476"/>
            <a:ext cx="375744" cy="335719"/>
          </a:xfrm>
          <a:prstGeom prst="flowChartConnector">
            <a:avLst/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4" name="流程图: 接点 133">
            <a:extLst>
              <a:ext uri="{FF2B5EF4-FFF2-40B4-BE49-F238E27FC236}">
                <a16:creationId xmlns:a16="http://schemas.microsoft.com/office/drawing/2014/main" id="{B588A492-9D02-47AC-9346-6B3284B1100A}"/>
              </a:ext>
            </a:extLst>
          </p:cNvPr>
          <p:cNvSpPr/>
          <p:nvPr/>
        </p:nvSpPr>
        <p:spPr>
          <a:xfrm>
            <a:off x="7160049" y="2193107"/>
            <a:ext cx="375744" cy="335719"/>
          </a:xfrm>
          <a:prstGeom prst="flowChartConnector">
            <a:avLst/>
          </a:prstGeom>
          <a:noFill/>
          <a:ln w="1905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5" name="流程图: 接点 134">
            <a:extLst>
              <a:ext uri="{FF2B5EF4-FFF2-40B4-BE49-F238E27FC236}">
                <a16:creationId xmlns:a16="http://schemas.microsoft.com/office/drawing/2014/main" id="{981635A0-48CF-4F24-ADDF-920CEB8B523D}"/>
              </a:ext>
            </a:extLst>
          </p:cNvPr>
          <p:cNvSpPr/>
          <p:nvPr/>
        </p:nvSpPr>
        <p:spPr>
          <a:xfrm>
            <a:off x="7727724" y="2182583"/>
            <a:ext cx="375744" cy="335719"/>
          </a:xfrm>
          <a:prstGeom prst="flowChartConnector">
            <a:avLst/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6" name="直接连接符 135">
            <a:extLst>
              <a:ext uri="{FF2B5EF4-FFF2-40B4-BE49-F238E27FC236}">
                <a16:creationId xmlns:a16="http://schemas.microsoft.com/office/drawing/2014/main" id="{0BA7D09F-AF80-47DD-98B4-8ABF367E1BF9}"/>
              </a:ext>
            </a:extLst>
          </p:cNvPr>
          <p:cNvCxnSpPr>
            <a:cxnSpLocks/>
            <a:stCxn id="126" idx="0"/>
            <a:endCxn id="129" idx="4"/>
          </p:cNvCxnSpPr>
          <p:nvPr/>
        </p:nvCxnSpPr>
        <p:spPr>
          <a:xfrm flipH="1" flipV="1">
            <a:off x="6403147" y="3445434"/>
            <a:ext cx="350667" cy="522288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7" name="直接连接符 136">
            <a:extLst>
              <a:ext uri="{FF2B5EF4-FFF2-40B4-BE49-F238E27FC236}">
                <a16:creationId xmlns:a16="http://schemas.microsoft.com/office/drawing/2014/main" id="{B058514F-5C82-4EA4-BE02-22BA9480F3EE}"/>
              </a:ext>
            </a:extLst>
          </p:cNvPr>
          <p:cNvCxnSpPr>
            <a:cxnSpLocks/>
            <a:stCxn id="130" idx="4"/>
            <a:endCxn id="126" idx="0"/>
          </p:cNvCxnSpPr>
          <p:nvPr/>
        </p:nvCxnSpPr>
        <p:spPr>
          <a:xfrm flipH="1">
            <a:off x="6753814" y="3445437"/>
            <a:ext cx="233820" cy="522285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8" name="直接连接符 137">
            <a:extLst>
              <a:ext uri="{FF2B5EF4-FFF2-40B4-BE49-F238E27FC236}">
                <a16:creationId xmlns:a16="http://schemas.microsoft.com/office/drawing/2014/main" id="{9746FBF4-0ECD-45E6-94B6-0DF2DF171879}"/>
              </a:ext>
            </a:extLst>
          </p:cNvPr>
          <p:cNvCxnSpPr>
            <a:cxnSpLocks/>
            <a:stCxn id="131" idx="4"/>
            <a:endCxn id="126" idx="0"/>
          </p:cNvCxnSpPr>
          <p:nvPr/>
        </p:nvCxnSpPr>
        <p:spPr>
          <a:xfrm flipH="1">
            <a:off x="6753814" y="3441985"/>
            <a:ext cx="1028466" cy="525737"/>
          </a:xfrm>
          <a:prstGeom prst="line">
            <a:avLst/>
          </a:prstGeom>
          <a:ln w="1905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9" name="直接连接符 138">
            <a:extLst>
              <a:ext uri="{FF2B5EF4-FFF2-40B4-BE49-F238E27FC236}">
                <a16:creationId xmlns:a16="http://schemas.microsoft.com/office/drawing/2014/main" id="{711B9175-C03E-4234-AA38-B7CA13BD140D}"/>
              </a:ext>
            </a:extLst>
          </p:cNvPr>
          <p:cNvCxnSpPr>
            <a:cxnSpLocks/>
            <a:stCxn id="132" idx="4"/>
            <a:endCxn id="126" idx="0"/>
          </p:cNvCxnSpPr>
          <p:nvPr/>
        </p:nvCxnSpPr>
        <p:spPr>
          <a:xfrm flipH="1">
            <a:off x="6753814" y="3447677"/>
            <a:ext cx="1540283" cy="520045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0" name="直接连接符 139">
            <a:extLst>
              <a:ext uri="{FF2B5EF4-FFF2-40B4-BE49-F238E27FC236}">
                <a16:creationId xmlns:a16="http://schemas.microsoft.com/office/drawing/2014/main" id="{C5060A79-E42D-47FB-B838-AD1D697DD199}"/>
              </a:ext>
            </a:extLst>
          </p:cNvPr>
          <p:cNvCxnSpPr>
            <a:cxnSpLocks/>
            <a:stCxn id="129" idx="4"/>
            <a:endCxn id="127" idx="0"/>
          </p:cNvCxnSpPr>
          <p:nvPr/>
        </p:nvCxnSpPr>
        <p:spPr>
          <a:xfrm>
            <a:off x="6403147" y="3445434"/>
            <a:ext cx="975844" cy="516599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1" name="直接连接符 140">
            <a:extLst>
              <a:ext uri="{FF2B5EF4-FFF2-40B4-BE49-F238E27FC236}">
                <a16:creationId xmlns:a16="http://schemas.microsoft.com/office/drawing/2014/main" id="{44E0E108-067B-4A97-938F-A706FACEFE79}"/>
              </a:ext>
            </a:extLst>
          </p:cNvPr>
          <p:cNvCxnSpPr>
            <a:cxnSpLocks/>
            <a:stCxn id="127" idx="0"/>
            <a:endCxn id="130" idx="4"/>
          </p:cNvCxnSpPr>
          <p:nvPr/>
        </p:nvCxnSpPr>
        <p:spPr>
          <a:xfrm flipH="1" flipV="1">
            <a:off x="6987634" y="3445437"/>
            <a:ext cx="391357" cy="516596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2" name="直接连接符 141">
            <a:extLst>
              <a:ext uri="{FF2B5EF4-FFF2-40B4-BE49-F238E27FC236}">
                <a16:creationId xmlns:a16="http://schemas.microsoft.com/office/drawing/2014/main" id="{9F351CBE-B1FA-4665-81E5-821ECA80D0F2}"/>
              </a:ext>
            </a:extLst>
          </p:cNvPr>
          <p:cNvCxnSpPr>
            <a:cxnSpLocks/>
            <a:stCxn id="127" idx="0"/>
            <a:endCxn id="131" idx="4"/>
          </p:cNvCxnSpPr>
          <p:nvPr/>
        </p:nvCxnSpPr>
        <p:spPr>
          <a:xfrm flipV="1">
            <a:off x="7378991" y="3441985"/>
            <a:ext cx="403289" cy="520048"/>
          </a:xfrm>
          <a:prstGeom prst="line">
            <a:avLst/>
          </a:prstGeom>
          <a:ln w="19050">
            <a:solidFill>
              <a:schemeClr val="accent3">
                <a:lumMod val="20000"/>
                <a:lumOff val="80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3" name="直接连接符 142">
            <a:extLst>
              <a:ext uri="{FF2B5EF4-FFF2-40B4-BE49-F238E27FC236}">
                <a16:creationId xmlns:a16="http://schemas.microsoft.com/office/drawing/2014/main" id="{7D9B3B44-0014-4815-BB08-04D1FDE235B0}"/>
              </a:ext>
            </a:extLst>
          </p:cNvPr>
          <p:cNvCxnSpPr>
            <a:cxnSpLocks/>
            <a:stCxn id="132" idx="4"/>
            <a:endCxn id="127" idx="0"/>
          </p:cNvCxnSpPr>
          <p:nvPr/>
        </p:nvCxnSpPr>
        <p:spPr>
          <a:xfrm flipH="1">
            <a:off x="7378991" y="3447677"/>
            <a:ext cx="915106" cy="514356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直接连接符 143">
            <a:extLst>
              <a:ext uri="{FF2B5EF4-FFF2-40B4-BE49-F238E27FC236}">
                <a16:creationId xmlns:a16="http://schemas.microsoft.com/office/drawing/2014/main" id="{5A095765-8A64-4F62-AD5D-A50875C3B592}"/>
              </a:ext>
            </a:extLst>
          </p:cNvPr>
          <p:cNvCxnSpPr>
            <a:cxnSpLocks/>
            <a:stCxn id="128" idx="0"/>
            <a:endCxn id="129" idx="4"/>
          </p:cNvCxnSpPr>
          <p:nvPr/>
        </p:nvCxnSpPr>
        <p:spPr>
          <a:xfrm flipH="1" flipV="1">
            <a:off x="6403147" y="3445434"/>
            <a:ext cx="1588459" cy="518839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5" name="直接连接符 144">
            <a:extLst>
              <a:ext uri="{FF2B5EF4-FFF2-40B4-BE49-F238E27FC236}">
                <a16:creationId xmlns:a16="http://schemas.microsoft.com/office/drawing/2014/main" id="{B2894601-0135-4296-978B-28E62EFBEE2E}"/>
              </a:ext>
            </a:extLst>
          </p:cNvPr>
          <p:cNvCxnSpPr>
            <a:cxnSpLocks/>
            <a:stCxn id="128" idx="0"/>
            <a:endCxn id="130" idx="4"/>
          </p:cNvCxnSpPr>
          <p:nvPr/>
        </p:nvCxnSpPr>
        <p:spPr>
          <a:xfrm flipH="1" flipV="1">
            <a:off x="6987634" y="3445437"/>
            <a:ext cx="1003972" cy="518836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6" name="直接连接符 145">
            <a:extLst>
              <a:ext uri="{FF2B5EF4-FFF2-40B4-BE49-F238E27FC236}">
                <a16:creationId xmlns:a16="http://schemas.microsoft.com/office/drawing/2014/main" id="{E0F876C6-AE66-4877-8221-3ED971B3409D}"/>
              </a:ext>
            </a:extLst>
          </p:cNvPr>
          <p:cNvCxnSpPr>
            <a:cxnSpLocks/>
            <a:stCxn id="128" idx="0"/>
            <a:endCxn id="131" idx="4"/>
          </p:cNvCxnSpPr>
          <p:nvPr/>
        </p:nvCxnSpPr>
        <p:spPr>
          <a:xfrm flipH="1" flipV="1">
            <a:off x="7782280" y="3441985"/>
            <a:ext cx="209326" cy="522288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7" name="直接连接符 146">
            <a:extLst>
              <a:ext uri="{FF2B5EF4-FFF2-40B4-BE49-F238E27FC236}">
                <a16:creationId xmlns:a16="http://schemas.microsoft.com/office/drawing/2014/main" id="{5C8BE9B1-7020-43BC-93B8-138B09E7F734}"/>
              </a:ext>
            </a:extLst>
          </p:cNvPr>
          <p:cNvCxnSpPr>
            <a:cxnSpLocks/>
            <a:stCxn id="128" idx="0"/>
            <a:endCxn id="132" idx="4"/>
          </p:cNvCxnSpPr>
          <p:nvPr/>
        </p:nvCxnSpPr>
        <p:spPr>
          <a:xfrm flipV="1">
            <a:off x="7991606" y="3447677"/>
            <a:ext cx="302491" cy="516596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8" name="直接连接符 147">
            <a:extLst>
              <a:ext uri="{FF2B5EF4-FFF2-40B4-BE49-F238E27FC236}">
                <a16:creationId xmlns:a16="http://schemas.microsoft.com/office/drawing/2014/main" id="{E88C7B7A-56E1-4D7D-8EB7-22F2AE75A425}"/>
              </a:ext>
            </a:extLst>
          </p:cNvPr>
          <p:cNvCxnSpPr>
            <a:cxnSpLocks/>
            <a:stCxn id="133" idx="4"/>
            <a:endCxn id="129" idx="0"/>
          </p:cNvCxnSpPr>
          <p:nvPr/>
        </p:nvCxnSpPr>
        <p:spPr>
          <a:xfrm flipH="1">
            <a:off x="6403147" y="2541195"/>
            <a:ext cx="379103" cy="56852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9" name="直接连接符 148">
            <a:extLst>
              <a:ext uri="{FF2B5EF4-FFF2-40B4-BE49-F238E27FC236}">
                <a16:creationId xmlns:a16="http://schemas.microsoft.com/office/drawing/2014/main" id="{11C6A86F-DF5D-4231-8BDA-5F354355C8A9}"/>
              </a:ext>
            </a:extLst>
          </p:cNvPr>
          <p:cNvCxnSpPr>
            <a:cxnSpLocks/>
            <a:stCxn id="134" idx="4"/>
            <a:endCxn id="129" idx="0"/>
          </p:cNvCxnSpPr>
          <p:nvPr/>
        </p:nvCxnSpPr>
        <p:spPr>
          <a:xfrm flipH="1">
            <a:off x="6403147" y="2528826"/>
            <a:ext cx="944774" cy="580889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0" name="直接连接符 149">
            <a:extLst>
              <a:ext uri="{FF2B5EF4-FFF2-40B4-BE49-F238E27FC236}">
                <a16:creationId xmlns:a16="http://schemas.microsoft.com/office/drawing/2014/main" id="{BA721C6C-09F5-4250-AF1C-AEC8B88B2843}"/>
              </a:ext>
            </a:extLst>
          </p:cNvPr>
          <p:cNvCxnSpPr>
            <a:cxnSpLocks/>
            <a:stCxn id="135" idx="4"/>
            <a:endCxn id="129" idx="0"/>
          </p:cNvCxnSpPr>
          <p:nvPr/>
        </p:nvCxnSpPr>
        <p:spPr>
          <a:xfrm flipH="1">
            <a:off x="6403147" y="2518302"/>
            <a:ext cx="1512449" cy="591413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1" name="直接连接符 150">
            <a:extLst>
              <a:ext uri="{FF2B5EF4-FFF2-40B4-BE49-F238E27FC236}">
                <a16:creationId xmlns:a16="http://schemas.microsoft.com/office/drawing/2014/main" id="{614C4FEA-BDD2-4F4F-9B1B-3D68BA4D38AE}"/>
              </a:ext>
            </a:extLst>
          </p:cNvPr>
          <p:cNvCxnSpPr>
            <a:cxnSpLocks/>
            <a:stCxn id="133" idx="4"/>
            <a:endCxn id="130" idx="0"/>
          </p:cNvCxnSpPr>
          <p:nvPr/>
        </p:nvCxnSpPr>
        <p:spPr>
          <a:xfrm>
            <a:off x="6782250" y="2541195"/>
            <a:ext cx="205384" cy="568523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2" name="直接连接符 151">
            <a:extLst>
              <a:ext uri="{FF2B5EF4-FFF2-40B4-BE49-F238E27FC236}">
                <a16:creationId xmlns:a16="http://schemas.microsoft.com/office/drawing/2014/main" id="{808A428A-1BA1-4F0C-BD8A-E9DBBC2B137D}"/>
              </a:ext>
            </a:extLst>
          </p:cNvPr>
          <p:cNvCxnSpPr>
            <a:cxnSpLocks/>
            <a:stCxn id="134" idx="4"/>
            <a:endCxn id="130" idx="0"/>
          </p:cNvCxnSpPr>
          <p:nvPr/>
        </p:nvCxnSpPr>
        <p:spPr>
          <a:xfrm flipH="1">
            <a:off x="6987634" y="2528826"/>
            <a:ext cx="360287" cy="580892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3" name="直接连接符 152">
            <a:extLst>
              <a:ext uri="{FF2B5EF4-FFF2-40B4-BE49-F238E27FC236}">
                <a16:creationId xmlns:a16="http://schemas.microsoft.com/office/drawing/2014/main" id="{4D281082-2D5D-43A2-92F0-5562BEBE6B18}"/>
              </a:ext>
            </a:extLst>
          </p:cNvPr>
          <p:cNvCxnSpPr>
            <a:cxnSpLocks/>
            <a:stCxn id="135" idx="4"/>
            <a:endCxn id="130" idx="0"/>
          </p:cNvCxnSpPr>
          <p:nvPr/>
        </p:nvCxnSpPr>
        <p:spPr>
          <a:xfrm flipH="1">
            <a:off x="6987634" y="2518302"/>
            <a:ext cx="927962" cy="591416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4" name="直接连接符 153">
            <a:extLst>
              <a:ext uri="{FF2B5EF4-FFF2-40B4-BE49-F238E27FC236}">
                <a16:creationId xmlns:a16="http://schemas.microsoft.com/office/drawing/2014/main" id="{F57C3F77-8219-47A9-93D9-66D773746017}"/>
              </a:ext>
            </a:extLst>
          </p:cNvPr>
          <p:cNvCxnSpPr>
            <a:cxnSpLocks/>
            <a:stCxn id="133" idx="4"/>
            <a:endCxn id="131" idx="0"/>
          </p:cNvCxnSpPr>
          <p:nvPr/>
        </p:nvCxnSpPr>
        <p:spPr>
          <a:xfrm>
            <a:off x="6782250" y="2541195"/>
            <a:ext cx="1000030" cy="565071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5" name="直接连接符 154">
            <a:extLst>
              <a:ext uri="{FF2B5EF4-FFF2-40B4-BE49-F238E27FC236}">
                <a16:creationId xmlns:a16="http://schemas.microsoft.com/office/drawing/2014/main" id="{E969A05F-CAD6-4759-8095-3C8AE58E3B4B}"/>
              </a:ext>
            </a:extLst>
          </p:cNvPr>
          <p:cNvCxnSpPr>
            <a:cxnSpLocks/>
            <a:stCxn id="134" idx="4"/>
            <a:endCxn id="131" idx="0"/>
          </p:cNvCxnSpPr>
          <p:nvPr/>
        </p:nvCxnSpPr>
        <p:spPr>
          <a:xfrm>
            <a:off x="7347921" y="2528826"/>
            <a:ext cx="434359" cy="577440"/>
          </a:xfrm>
          <a:prstGeom prst="line">
            <a:avLst/>
          </a:prstGeom>
          <a:ln w="19050">
            <a:solidFill>
              <a:schemeClr val="accent3">
                <a:lumMod val="20000"/>
                <a:lumOff val="80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6" name="直接连接符 155">
            <a:extLst>
              <a:ext uri="{FF2B5EF4-FFF2-40B4-BE49-F238E27FC236}">
                <a16:creationId xmlns:a16="http://schemas.microsoft.com/office/drawing/2014/main" id="{FCF308F6-79D8-42E4-A19A-1FA578F4EE1E}"/>
              </a:ext>
            </a:extLst>
          </p:cNvPr>
          <p:cNvCxnSpPr>
            <a:cxnSpLocks/>
            <a:stCxn id="135" idx="4"/>
            <a:endCxn id="131" idx="0"/>
          </p:cNvCxnSpPr>
          <p:nvPr/>
        </p:nvCxnSpPr>
        <p:spPr>
          <a:xfrm flipH="1">
            <a:off x="7782280" y="2518302"/>
            <a:ext cx="133316" cy="587964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7" name="直接连接符 156">
            <a:extLst>
              <a:ext uri="{FF2B5EF4-FFF2-40B4-BE49-F238E27FC236}">
                <a16:creationId xmlns:a16="http://schemas.microsoft.com/office/drawing/2014/main" id="{2B5853FA-DBBD-4631-B89C-54CCC245DF41}"/>
              </a:ext>
            </a:extLst>
          </p:cNvPr>
          <p:cNvCxnSpPr>
            <a:cxnSpLocks/>
            <a:stCxn id="133" idx="4"/>
            <a:endCxn id="132" idx="0"/>
          </p:cNvCxnSpPr>
          <p:nvPr/>
        </p:nvCxnSpPr>
        <p:spPr>
          <a:xfrm>
            <a:off x="6782250" y="2541195"/>
            <a:ext cx="1511847" cy="570763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8" name="直接连接符 157">
            <a:extLst>
              <a:ext uri="{FF2B5EF4-FFF2-40B4-BE49-F238E27FC236}">
                <a16:creationId xmlns:a16="http://schemas.microsoft.com/office/drawing/2014/main" id="{FF86366B-C0E3-442B-AA48-C20D73DC2EAC}"/>
              </a:ext>
            </a:extLst>
          </p:cNvPr>
          <p:cNvCxnSpPr>
            <a:cxnSpLocks/>
            <a:stCxn id="134" idx="4"/>
            <a:endCxn id="132" idx="0"/>
          </p:cNvCxnSpPr>
          <p:nvPr/>
        </p:nvCxnSpPr>
        <p:spPr>
          <a:xfrm>
            <a:off x="7347921" y="2528826"/>
            <a:ext cx="946176" cy="583132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9" name="直接连接符 158">
            <a:extLst>
              <a:ext uri="{FF2B5EF4-FFF2-40B4-BE49-F238E27FC236}">
                <a16:creationId xmlns:a16="http://schemas.microsoft.com/office/drawing/2014/main" id="{B5D430D1-6EFC-40C0-BAF4-F7F2BECE2E58}"/>
              </a:ext>
            </a:extLst>
          </p:cNvPr>
          <p:cNvCxnSpPr>
            <a:cxnSpLocks/>
            <a:stCxn id="135" idx="4"/>
            <a:endCxn id="132" idx="0"/>
          </p:cNvCxnSpPr>
          <p:nvPr/>
        </p:nvCxnSpPr>
        <p:spPr>
          <a:xfrm>
            <a:off x="7915596" y="2518302"/>
            <a:ext cx="378501" cy="593656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0" name="文本框 159">
            <a:extLst>
              <a:ext uri="{FF2B5EF4-FFF2-40B4-BE49-F238E27FC236}">
                <a16:creationId xmlns:a16="http://schemas.microsoft.com/office/drawing/2014/main" id="{32973121-5696-4EED-915F-FA68C46AEB71}"/>
              </a:ext>
            </a:extLst>
          </p:cNvPr>
          <p:cNvSpPr txBox="1"/>
          <p:nvPr/>
        </p:nvSpPr>
        <p:spPr>
          <a:xfrm>
            <a:off x="6451216" y="4812108"/>
            <a:ext cx="18453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dirty="0"/>
              <a:t>Random Init</a:t>
            </a:r>
          </a:p>
        </p:txBody>
      </p:sp>
      <p:sp>
        <p:nvSpPr>
          <p:cNvPr id="161" name="文本框 160">
            <a:extLst>
              <a:ext uri="{FF2B5EF4-FFF2-40B4-BE49-F238E27FC236}">
                <a16:creationId xmlns:a16="http://schemas.microsoft.com/office/drawing/2014/main" id="{C401E4F0-3E86-4E6A-A0F2-3431F0E6BD5E}"/>
              </a:ext>
            </a:extLst>
          </p:cNvPr>
          <p:cNvSpPr txBox="1"/>
          <p:nvPr/>
        </p:nvSpPr>
        <p:spPr>
          <a:xfrm>
            <a:off x="257102" y="6256867"/>
            <a:ext cx="1633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NeurIPS</a:t>
            </a:r>
            <a:r>
              <a:rPr lang="en-US" altLang="zh-CN" dirty="0"/>
              <a:t> 2020</a:t>
            </a:r>
            <a:endParaRPr lang="zh-CN" altLang="en-US" dirty="0"/>
          </a:p>
        </p:txBody>
      </p:sp>
      <p:sp>
        <p:nvSpPr>
          <p:cNvPr id="162" name="流程图: 接点 161">
            <a:extLst>
              <a:ext uri="{FF2B5EF4-FFF2-40B4-BE49-F238E27FC236}">
                <a16:creationId xmlns:a16="http://schemas.microsoft.com/office/drawing/2014/main" id="{1BA14E47-DB75-4EA8-B512-CF8A8915FD6F}"/>
              </a:ext>
            </a:extLst>
          </p:cNvPr>
          <p:cNvSpPr/>
          <p:nvPr/>
        </p:nvSpPr>
        <p:spPr>
          <a:xfrm>
            <a:off x="9161777" y="3967722"/>
            <a:ext cx="364062" cy="335719"/>
          </a:xfrm>
          <a:prstGeom prst="flowChartConnector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3" name="流程图: 接点 162">
            <a:extLst>
              <a:ext uri="{FF2B5EF4-FFF2-40B4-BE49-F238E27FC236}">
                <a16:creationId xmlns:a16="http://schemas.microsoft.com/office/drawing/2014/main" id="{194050EE-8A59-4766-8518-8D231E039890}"/>
              </a:ext>
            </a:extLst>
          </p:cNvPr>
          <p:cNvSpPr/>
          <p:nvPr/>
        </p:nvSpPr>
        <p:spPr>
          <a:xfrm>
            <a:off x="9786954" y="3962033"/>
            <a:ext cx="364062" cy="335719"/>
          </a:xfrm>
          <a:prstGeom prst="flowChartConnector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4" name="流程图: 接点 163">
            <a:extLst>
              <a:ext uri="{FF2B5EF4-FFF2-40B4-BE49-F238E27FC236}">
                <a16:creationId xmlns:a16="http://schemas.microsoft.com/office/drawing/2014/main" id="{C4AB99D8-6529-46FD-8DA6-49949EA028FC}"/>
              </a:ext>
            </a:extLst>
          </p:cNvPr>
          <p:cNvSpPr/>
          <p:nvPr/>
        </p:nvSpPr>
        <p:spPr>
          <a:xfrm>
            <a:off x="10399569" y="3964273"/>
            <a:ext cx="364062" cy="335719"/>
          </a:xfrm>
          <a:prstGeom prst="flowChartConnector">
            <a:avLst/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5" name="流程图: 接点 164">
            <a:extLst>
              <a:ext uri="{FF2B5EF4-FFF2-40B4-BE49-F238E27FC236}">
                <a16:creationId xmlns:a16="http://schemas.microsoft.com/office/drawing/2014/main" id="{35EF4760-9B4D-4766-AC92-8AA6C8341EEE}"/>
              </a:ext>
            </a:extLst>
          </p:cNvPr>
          <p:cNvSpPr/>
          <p:nvPr/>
        </p:nvSpPr>
        <p:spPr>
          <a:xfrm>
            <a:off x="8811110" y="3109715"/>
            <a:ext cx="364062" cy="335719"/>
          </a:xfrm>
          <a:prstGeom prst="flowChartConnector">
            <a:avLst/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6" name="流程图: 接点 165">
            <a:extLst>
              <a:ext uri="{FF2B5EF4-FFF2-40B4-BE49-F238E27FC236}">
                <a16:creationId xmlns:a16="http://schemas.microsoft.com/office/drawing/2014/main" id="{EB30DFB5-71C6-4677-8554-673F6C9C0059}"/>
              </a:ext>
            </a:extLst>
          </p:cNvPr>
          <p:cNvSpPr/>
          <p:nvPr/>
        </p:nvSpPr>
        <p:spPr>
          <a:xfrm>
            <a:off x="9395597" y="3109718"/>
            <a:ext cx="364062" cy="335719"/>
          </a:xfrm>
          <a:prstGeom prst="flowChartConnector">
            <a:avLst/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7" name="流程图: 接点 166">
            <a:extLst>
              <a:ext uri="{FF2B5EF4-FFF2-40B4-BE49-F238E27FC236}">
                <a16:creationId xmlns:a16="http://schemas.microsoft.com/office/drawing/2014/main" id="{D3A2EA9F-32CF-4F27-AE79-45B9A440DA87}"/>
              </a:ext>
            </a:extLst>
          </p:cNvPr>
          <p:cNvSpPr/>
          <p:nvPr/>
        </p:nvSpPr>
        <p:spPr>
          <a:xfrm>
            <a:off x="10190243" y="3106266"/>
            <a:ext cx="364062" cy="335719"/>
          </a:xfrm>
          <a:prstGeom prst="flowChartConnector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8" name="流程图: 接点 167">
            <a:extLst>
              <a:ext uri="{FF2B5EF4-FFF2-40B4-BE49-F238E27FC236}">
                <a16:creationId xmlns:a16="http://schemas.microsoft.com/office/drawing/2014/main" id="{F1D9491C-CB4B-4E78-A209-72DB971D8489}"/>
              </a:ext>
            </a:extLst>
          </p:cNvPr>
          <p:cNvSpPr/>
          <p:nvPr/>
        </p:nvSpPr>
        <p:spPr>
          <a:xfrm>
            <a:off x="10702060" y="3111958"/>
            <a:ext cx="364062" cy="335719"/>
          </a:xfrm>
          <a:prstGeom prst="flowChartConnector">
            <a:avLst/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9" name="流程图: 接点 168">
            <a:extLst>
              <a:ext uri="{FF2B5EF4-FFF2-40B4-BE49-F238E27FC236}">
                <a16:creationId xmlns:a16="http://schemas.microsoft.com/office/drawing/2014/main" id="{50F303C8-B3F5-4A75-84A8-D8F900BE6676}"/>
              </a:ext>
            </a:extLst>
          </p:cNvPr>
          <p:cNvSpPr/>
          <p:nvPr/>
        </p:nvSpPr>
        <p:spPr>
          <a:xfrm>
            <a:off x="9184372" y="2205476"/>
            <a:ext cx="375744" cy="335719"/>
          </a:xfrm>
          <a:prstGeom prst="flowChartConnector">
            <a:avLst/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0" name="流程图: 接点 169">
            <a:extLst>
              <a:ext uri="{FF2B5EF4-FFF2-40B4-BE49-F238E27FC236}">
                <a16:creationId xmlns:a16="http://schemas.microsoft.com/office/drawing/2014/main" id="{7115D4EB-B8F9-4C6D-B857-70CF3927793C}"/>
              </a:ext>
            </a:extLst>
          </p:cNvPr>
          <p:cNvSpPr/>
          <p:nvPr/>
        </p:nvSpPr>
        <p:spPr>
          <a:xfrm>
            <a:off x="9750043" y="2193107"/>
            <a:ext cx="375744" cy="335719"/>
          </a:xfrm>
          <a:prstGeom prst="flowChartConnector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1" name="流程图: 接点 170">
            <a:extLst>
              <a:ext uri="{FF2B5EF4-FFF2-40B4-BE49-F238E27FC236}">
                <a16:creationId xmlns:a16="http://schemas.microsoft.com/office/drawing/2014/main" id="{4975E061-B61D-437A-8485-903119D44576}"/>
              </a:ext>
            </a:extLst>
          </p:cNvPr>
          <p:cNvSpPr/>
          <p:nvPr/>
        </p:nvSpPr>
        <p:spPr>
          <a:xfrm>
            <a:off x="10317718" y="2182583"/>
            <a:ext cx="375744" cy="335719"/>
          </a:xfrm>
          <a:prstGeom prst="flowChartConnector">
            <a:avLst/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72" name="直接连接符 171">
            <a:extLst>
              <a:ext uri="{FF2B5EF4-FFF2-40B4-BE49-F238E27FC236}">
                <a16:creationId xmlns:a16="http://schemas.microsoft.com/office/drawing/2014/main" id="{E9ACE85E-8377-45FC-82B7-9A285B9C011D}"/>
              </a:ext>
            </a:extLst>
          </p:cNvPr>
          <p:cNvCxnSpPr>
            <a:cxnSpLocks/>
            <a:stCxn id="162" idx="0"/>
            <a:endCxn id="165" idx="4"/>
          </p:cNvCxnSpPr>
          <p:nvPr/>
        </p:nvCxnSpPr>
        <p:spPr>
          <a:xfrm flipH="1" flipV="1">
            <a:off x="8993141" y="3445434"/>
            <a:ext cx="350667" cy="522288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3" name="直接连接符 172">
            <a:extLst>
              <a:ext uri="{FF2B5EF4-FFF2-40B4-BE49-F238E27FC236}">
                <a16:creationId xmlns:a16="http://schemas.microsoft.com/office/drawing/2014/main" id="{EBDAD13D-2331-400F-9457-9DEC07C6C387}"/>
              </a:ext>
            </a:extLst>
          </p:cNvPr>
          <p:cNvCxnSpPr>
            <a:cxnSpLocks/>
            <a:stCxn id="166" idx="4"/>
            <a:endCxn id="162" idx="0"/>
          </p:cNvCxnSpPr>
          <p:nvPr/>
        </p:nvCxnSpPr>
        <p:spPr>
          <a:xfrm flipH="1">
            <a:off x="9343808" y="3445437"/>
            <a:ext cx="233820" cy="522285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4" name="直接连接符 173">
            <a:extLst>
              <a:ext uri="{FF2B5EF4-FFF2-40B4-BE49-F238E27FC236}">
                <a16:creationId xmlns:a16="http://schemas.microsoft.com/office/drawing/2014/main" id="{ECB68B49-CF21-4514-A8EC-92E4441A76D7}"/>
              </a:ext>
            </a:extLst>
          </p:cNvPr>
          <p:cNvCxnSpPr>
            <a:cxnSpLocks/>
            <a:stCxn id="167" idx="4"/>
            <a:endCxn id="162" idx="0"/>
          </p:cNvCxnSpPr>
          <p:nvPr/>
        </p:nvCxnSpPr>
        <p:spPr>
          <a:xfrm flipH="1">
            <a:off x="9343808" y="3441985"/>
            <a:ext cx="1028466" cy="525737"/>
          </a:xfrm>
          <a:prstGeom prst="line">
            <a:avLst/>
          </a:prstGeom>
          <a:ln w="19050">
            <a:solidFill>
              <a:srgbClr val="FF0000"/>
            </a:solidFill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5" name="直接连接符 174">
            <a:extLst>
              <a:ext uri="{FF2B5EF4-FFF2-40B4-BE49-F238E27FC236}">
                <a16:creationId xmlns:a16="http://schemas.microsoft.com/office/drawing/2014/main" id="{FB0C54E1-2B02-43CF-A52B-385CE3C6137B}"/>
              </a:ext>
            </a:extLst>
          </p:cNvPr>
          <p:cNvCxnSpPr>
            <a:cxnSpLocks/>
            <a:stCxn id="168" idx="4"/>
            <a:endCxn id="162" idx="0"/>
          </p:cNvCxnSpPr>
          <p:nvPr/>
        </p:nvCxnSpPr>
        <p:spPr>
          <a:xfrm flipH="1">
            <a:off x="9343808" y="3447677"/>
            <a:ext cx="1540283" cy="520045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6" name="直接连接符 175">
            <a:extLst>
              <a:ext uri="{FF2B5EF4-FFF2-40B4-BE49-F238E27FC236}">
                <a16:creationId xmlns:a16="http://schemas.microsoft.com/office/drawing/2014/main" id="{0F1503E4-1E76-4160-9BCC-A70B440E9A97}"/>
              </a:ext>
            </a:extLst>
          </p:cNvPr>
          <p:cNvCxnSpPr>
            <a:cxnSpLocks/>
            <a:stCxn id="165" idx="4"/>
            <a:endCxn id="163" idx="0"/>
          </p:cNvCxnSpPr>
          <p:nvPr/>
        </p:nvCxnSpPr>
        <p:spPr>
          <a:xfrm>
            <a:off x="8993141" y="3445434"/>
            <a:ext cx="975844" cy="516599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7" name="直接连接符 176">
            <a:extLst>
              <a:ext uri="{FF2B5EF4-FFF2-40B4-BE49-F238E27FC236}">
                <a16:creationId xmlns:a16="http://schemas.microsoft.com/office/drawing/2014/main" id="{ADA4EB4F-1AC6-4742-A9A1-9A499FFB90CE}"/>
              </a:ext>
            </a:extLst>
          </p:cNvPr>
          <p:cNvCxnSpPr>
            <a:cxnSpLocks/>
            <a:stCxn id="163" idx="0"/>
            <a:endCxn id="166" idx="4"/>
          </p:cNvCxnSpPr>
          <p:nvPr/>
        </p:nvCxnSpPr>
        <p:spPr>
          <a:xfrm flipH="1" flipV="1">
            <a:off x="9577628" y="3445437"/>
            <a:ext cx="391357" cy="516596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8" name="直接连接符 177">
            <a:extLst>
              <a:ext uri="{FF2B5EF4-FFF2-40B4-BE49-F238E27FC236}">
                <a16:creationId xmlns:a16="http://schemas.microsoft.com/office/drawing/2014/main" id="{4BEA35F2-7121-48B1-B95B-1A82227DC92B}"/>
              </a:ext>
            </a:extLst>
          </p:cNvPr>
          <p:cNvCxnSpPr>
            <a:cxnSpLocks/>
            <a:stCxn id="163" idx="0"/>
            <a:endCxn id="167" idx="4"/>
          </p:cNvCxnSpPr>
          <p:nvPr/>
        </p:nvCxnSpPr>
        <p:spPr>
          <a:xfrm flipV="1">
            <a:off x="9968985" y="3441985"/>
            <a:ext cx="403289" cy="520048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9" name="直接连接符 178">
            <a:extLst>
              <a:ext uri="{FF2B5EF4-FFF2-40B4-BE49-F238E27FC236}">
                <a16:creationId xmlns:a16="http://schemas.microsoft.com/office/drawing/2014/main" id="{2127E5C0-4966-4AC9-858E-5085F48E4EF5}"/>
              </a:ext>
            </a:extLst>
          </p:cNvPr>
          <p:cNvCxnSpPr>
            <a:cxnSpLocks/>
            <a:stCxn id="168" idx="4"/>
            <a:endCxn id="163" idx="0"/>
          </p:cNvCxnSpPr>
          <p:nvPr/>
        </p:nvCxnSpPr>
        <p:spPr>
          <a:xfrm flipH="1">
            <a:off x="9968985" y="3447677"/>
            <a:ext cx="915106" cy="514356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0" name="直接连接符 179">
            <a:extLst>
              <a:ext uri="{FF2B5EF4-FFF2-40B4-BE49-F238E27FC236}">
                <a16:creationId xmlns:a16="http://schemas.microsoft.com/office/drawing/2014/main" id="{F97CEC9D-CD7A-41CE-A8C5-FFD1843A7F89}"/>
              </a:ext>
            </a:extLst>
          </p:cNvPr>
          <p:cNvCxnSpPr>
            <a:cxnSpLocks/>
            <a:stCxn id="164" idx="0"/>
            <a:endCxn id="165" idx="4"/>
          </p:cNvCxnSpPr>
          <p:nvPr/>
        </p:nvCxnSpPr>
        <p:spPr>
          <a:xfrm flipH="1" flipV="1">
            <a:off x="8993141" y="3445434"/>
            <a:ext cx="1588459" cy="518839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1" name="直接连接符 180">
            <a:extLst>
              <a:ext uri="{FF2B5EF4-FFF2-40B4-BE49-F238E27FC236}">
                <a16:creationId xmlns:a16="http://schemas.microsoft.com/office/drawing/2014/main" id="{CDEFF500-0E94-4251-9B45-0E18835C6287}"/>
              </a:ext>
            </a:extLst>
          </p:cNvPr>
          <p:cNvCxnSpPr>
            <a:cxnSpLocks/>
            <a:stCxn id="164" idx="0"/>
            <a:endCxn id="166" idx="4"/>
          </p:cNvCxnSpPr>
          <p:nvPr/>
        </p:nvCxnSpPr>
        <p:spPr>
          <a:xfrm flipH="1" flipV="1">
            <a:off x="9577628" y="3445437"/>
            <a:ext cx="1003972" cy="518836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2" name="直接连接符 181">
            <a:extLst>
              <a:ext uri="{FF2B5EF4-FFF2-40B4-BE49-F238E27FC236}">
                <a16:creationId xmlns:a16="http://schemas.microsoft.com/office/drawing/2014/main" id="{B2AFB2F3-0E5B-41CE-A823-78FC623EC333}"/>
              </a:ext>
            </a:extLst>
          </p:cNvPr>
          <p:cNvCxnSpPr>
            <a:cxnSpLocks/>
            <a:stCxn id="164" idx="0"/>
            <a:endCxn id="167" idx="4"/>
          </p:cNvCxnSpPr>
          <p:nvPr/>
        </p:nvCxnSpPr>
        <p:spPr>
          <a:xfrm flipH="1" flipV="1">
            <a:off x="10372274" y="3441985"/>
            <a:ext cx="209326" cy="522288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3" name="直接连接符 182">
            <a:extLst>
              <a:ext uri="{FF2B5EF4-FFF2-40B4-BE49-F238E27FC236}">
                <a16:creationId xmlns:a16="http://schemas.microsoft.com/office/drawing/2014/main" id="{C17ED0AF-CD1A-4B25-8500-9A724F11B531}"/>
              </a:ext>
            </a:extLst>
          </p:cNvPr>
          <p:cNvCxnSpPr>
            <a:cxnSpLocks/>
            <a:stCxn id="164" idx="0"/>
            <a:endCxn id="168" idx="4"/>
          </p:cNvCxnSpPr>
          <p:nvPr/>
        </p:nvCxnSpPr>
        <p:spPr>
          <a:xfrm flipV="1">
            <a:off x="10581600" y="3447677"/>
            <a:ext cx="302491" cy="516596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4" name="直接连接符 183">
            <a:extLst>
              <a:ext uri="{FF2B5EF4-FFF2-40B4-BE49-F238E27FC236}">
                <a16:creationId xmlns:a16="http://schemas.microsoft.com/office/drawing/2014/main" id="{363E51DA-04B0-414F-A281-0C18228148CA}"/>
              </a:ext>
            </a:extLst>
          </p:cNvPr>
          <p:cNvCxnSpPr>
            <a:cxnSpLocks/>
            <a:stCxn id="169" idx="4"/>
            <a:endCxn id="165" idx="0"/>
          </p:cNvCxnSpPr>
          <p:nvPr/>
        </p:nvCxnSpPr>
        <p:spPr>
          <a:xfrm flipH="1">
            <a:off x="8993141" y="2541195"/>
            <a:ext cx="379103" cy="56852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5" name="直接连接符 184">
            <a:extLst>
              <a:ext uri="{FF2B5EF4-FFF2-40B4-BE49-F238E27FC236}">
                <a16:creationId xmlns:a16="http://schemas.microsoft.com/office/drawing/2014/main" id="{30AA6462-83E0-486B-BB80-FFB30FC46855}"/>
              </a:ext>
            </a:extLst>
          </p:cNvPr>
          <p:cNvCxnSpPr>
            <a:cxnSpLocks/>
            <a:stCxn id="170" idx="4"/>
            <a:endCxn id="165" idx="0"/>
          </p:cNvCxnSpPr>
          <p:nvPr/>
        </p:nvCxnSpPr>
        <p:spPr>
          <a:xfrm flipH="1">
            <a:off x="8993141" y="2528826"/>
            <a:ext cx="944774" cy="580889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6" name="直接连接符 185">
            <a:extLst>
              <a:ext uri="{FF2B5EF4-FFF2-40B4-BE49-F238E27FC236}">
                <a16:creationId xmlns:a16="http://schemas.microsoft.com/office/drawing/2014/main" id="{2BA44ECC-5B19-40F3-819E-9529DBF5857C}"/>
              </a:ext>
            </a:extLst>
          </p:cNvPr>
          <p:cNvCxnSpPr>
            <a:cxnSpLocks/>
            <a:stCxn id="171" idx="4"/>
            <a:endCxn id="165" idx="0"/>
          </p:cNvCxnSpPr>
          <p:nvPr/>
        </p:nvCxnSpPr>
        <p:spPr>
          <a:xfrm flipH="1">
            <a:off x="8993141" y="2518302"/>
            <a:ext cx="1512449" cy="591413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7" name="直接连接符 186">
            <a:extLst>
              <a:ext uri="{FF2B5EF4-FFF2-40B4-BE49-F238E27FC236}">
                <a16:creationId xmlns:a16="http://schemas.microsoft.com/office/drawing/2014/main" id="{5AD08252-04E0-4948-8CFF-BDF1DDFC27FF}"/>
              </a:ext>
            </a:extLst>
          </p:cNvPr>
          <p:cNvCxnSpPr>
            <a:cxnSpLocks/>
            <a:stCxn id="169" idx="4"/>
            <a:endCxn id="166" idx="0"/>
          </p:cNvCxnSpPr>
          <p:nvPr/>
        </p:nvCxnSpPr>
        <p:spPr>
          <a:xfrm>
            <a:off x="9372244" y="2541195"/>
            <a:ext cx="205384" cy="568523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8" name="直接连接符 187">
            <a:extLst>
              <a:ext uri="{FF2B5EF4-FFF2-40B4-BE49-F238E27FC236}">
                <a16:creationId xmlns:a16="http://schemas.microsoft.com/office/drawing/2014/main" id="{A4CEEA3F-66BF-4692-94ED-FCEE08E9F634}"/>
              </a:ext>
            </a:extLst>
          </p:cNvPr>
          <p:cNvCxnSpPr>
            <a:cxnSpLocks/>
            <a:stCxn id="170" idx="4"/>
            <a:endCxn id="166" idx="0"/>
          </p:cNvCxnSpPr>
          <p:nvPr/>
        </p:nvCxnSpPr>
        <p:spPr>
          <a:xfrm flipH="1">
            <a:off x="9577628" y="2528826"/>
            <a:ext cx="360287" cy="580892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9" name="直接连接符 188">
            <a:extLst>
              <a:ext uri="{FF2B5EF4-FFF2-40B4-BE49-F238E27FC236}">
                <a16:creationId xmlns:a16="http://schemas.microsoft.com/office/drawing/2014/main" id="{FF921AFA-ED7D-46E9-BE79-D56F61439B35}"/>
              </a:ext>
            </a:extLst>
          </p:cNvPr>
          <p:cNvCxnSpPr>
            <a:cxnSpLocks/>
            <a:stCxn id="171" idx="4"/>
            <a:endCxn id="166" idx="0"/>
          </p:cNvCxnSpPr>
          <p:nvPr/>
        </p:nvCxnSpPr>
        <p:spPr>
          <a:xfrm flipH="1">
            <a:off x="9577628" y="2518302"/>
            <a:ext cx="927962" cy="591416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0" name="直接连接符 189">
            <a:extLst>
              <a:ext uri="{FF2B5EF4-FFF2-40B4-BE49-F238E27FC236}">
                <a16:creationId xmlns:a16="http://schemas.microsoft.com/office/drawing/2014/main" id="{862AD9DC-668D-4269-91A8-B93D3CB8F76B}"/>
              </a:ext>
            </a:extLst>
          </p:cNvPr>
          <p:cNvCxnSpPr>
            <a:cxnSpLocks/>
            <a:stCxn id="169" idx="4"/>
            <a:endCxn id="167" idx="0"/>
          </p:cNvCxnSpPr>
          <p:nvPr/>
        </p:nvCxnSpPr>
        <p:spPr>
          <a:xfrm>
            <a:off x="9372244" y="2541195"/>
            <a:ext cx="1000030" cy="565071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1" name="直接连接符 190">
            <a:extLst>
              <a:ext uri="{FF2B5EF4-FFF2-40B4-BE49-F238E27FC236}">
                <a16:creationId xmlns:a16="http://schemas.microsoft.com/office/drawing/2014/main" id="{4D692BCF-736D-4C3C-A0FB-5DA89B5654AD}"/>
              </a:ext>
            </a:extLst>
          </p:cNvPr>
          <p:cNvCxnSpPr>
            <a:cxnSpLocks/>
            <a:stCxn id="170" idx="4"/>
            <a:endCxn id="167" idx="0"/>
          </p:cNvCxnSpPr>
          <p:nvPr/>
        </p:nvCxnSpPr>
        <p:spPr>
          <a:xfrm>
            <a:off x="9937915" y="2528826"/>
            <a:ext cx="434359" cy="577440"/>
          </a:xfrm>
          <a:prstGeom prst="line">
            <a:avLst/>
          </a:prstGeom>
          <a:ln w="1905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2" name="直接连接符 191">
            <a:extLst>
              <a:ext uri="{FF2B5EF4-FFF2-40B4-BE49-F238E27FC236}">
                <a16:creationId xmlns:a16="http://schemas.microsoft.com/office/drawing/2014/main" id="{00A9151C-60C1-45C3-A60E-8835226039D4}"/>
              </a:ext>
            </a:extLst>
          </p:cNvPr>
          <p:cNvCxnSpPr>
            <a:cxnSpLocks/>
            <a:stCxn id="171" idx="4"/>
            <a:endCxn id="167" idx="0"/>
          </p:cNvCxnSpPr>
          <p:nvPr/>
        </p:nvCxnSpPr>
        <p:spPr>
          <a:xfrm flipH="1">
            <a:off x="10372274" y="2518302"/>
            <a:ext cx="133316" cy="587964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3" name="直接连接符 192">
            <a:extLst>
              <a:ext uri="{FF2B5EF4-FFF2-40B4-BE49-F238E27FC236}">
                <a16:creationId xmlns:a16="http://schemas.microsoft.com/office/drawing/2014/main" id="{FB5AE804-9583-4B36-93B5-C74B3AF1E17E}"/>
              </a:ext>
            </a:extLst>
          </p:cNvPr>
          <p:cNvCxnSpPr>
            <a:cxnSpLocks/>
            <a:stCxn id="169" idx="4"/>
            <a:endCxn id="168" idx="0"/>
          </p:cNvCxnSpPr>
          <p:nvPr/>
        </p:nvCxnSpPr>
        <p:spPr>
          <a:xfrm>
            <a:off x="9372244" y="2541195"/>
            <a:ext cx="1511847" cy="570763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4" name="直接连接符 193">
            <a:extLst>
              <a:ext uri="{FF2B5EF4-FFF2-40B4-BE49-F238E27FC236}">
                <a16:creationId xmlns:a16="http://schemas.microsoft.com/office/drawing/2014/main" id="{6C4F24C1-467D-483F-8C1B-275F72EC9B8D}"/>
              </a:ext>
            </a:extLst>
          </p:cNvPr>
          <p:cNvCxnSpPr>
            <a:cxnSpLocks/>
            <a:stCxn id="170" idx="4"/>
            <a:endCxn id="168" idx="0"/>
          </p:cNvCxnSpPr>
          <p:nvPr/>
        </p:nvCxnSpPr>
        <p:spPr>
          <a:xfrm>
            <a:off x="9937915" y="2528826"/>
            <a:ext cx="946176" cy="583132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5" name="直接连接符 194">
            <a:extLst>
              <a:ext uri="{FF2B5EF4-FFF2-40B4-BE49-F238E27FC236}">
                <a16:creationId xmlns:a16="http://schemas.microsoft.com/office/drawing/2014/main" id="{886D90F2-4CD3-4733-8466-90B62D5FE089}"/>
              </a:ext>
            </a:extLst>
          </p:cNvPr>
          <p:cNvCxnSpPr>
            <a:cxnSpLocks/>
            <a:stCxn id="171" idx="4"/>
            <a:endCxn id="168" idx="0"/>
          </p:cNvCxnSpPr>
          <p:nvPr/>
        </p:nvCxnSpPr>
        <p:spPr>
          <a:xfrm>
            <a:off x="10505590" y="2518302"/>
            <a:ext cx="378501" cy="593656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6" name="文本框 195">
            <a:extLst>
              <a:ext uri="{FF2B5EF4-FFF2-40B4-BE49-F238E27FC236}">
                <a16:creationId xmlns:a16="http://schemas.microsoft.com/office/drawing/2014/main" id="{9BF48EA2-3B61-40C6-8B6A-2F320F1D526B}"/>
              </a:ext>
            </a:extLst>
          </p:cNvPr>
          <p:cNvSpPr txBox="1"/>
          <p:nvPr/>
        </p:nvSpPr>
        <p:spPr>
          <a:xfrm>
            <a:off x="8769888" y="4812108"/>
            <a:ext cx="23880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dirty="0"/>
              <a:t>Random Shuffle</a:t>
            </a:r>
          </a:p>
        </p:txBody>
      </p:sp>
    </p:spTree>
    <p:extLst>
      <p:ext uri="{BB962C8B-B14F-4D97-AF65-F5344CB8AC3E}">
        <p14:creationId xmlns:p14="http://schemas.microsoft.com/office/powerpoint/2010/main" val="180144400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5662" y="-41136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LT for Pre-trained BERT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257102" y="857020"/>
            <a:ext cx="904186" cy="2516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264831" y="857020"/>
            <a:ext cx="5307052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0CCC432F-677A-4BEB-B43E-194D7DDA4100}"/>
              </a:ext>
            </a:extLst>
          </p:cNvPr>
          <p:cNvSpPr txBox="1"/>
          <p:nvPr/>
        </p:nvSpPr>
        <p:spPr>
          <a:xfrm>
            <a:off x="257102" y="6256867"/>
            <a:ext cx="1633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NeurIPS</a:t>
            </a:r>
            <a:r>
              <a:rPr lang="en-US" altLang="zh-CN" dirty="0"/>
              <a:t> 2020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B109DA3-F47A-45B5-B748-F59CB797B422}"/>
              </a:ext>
            </a:extLst>
          </p:cNvPr>
          <p:cNvSpPr txBox="1"/>
          <p:nvPr/>
        </p:nvSpPr>
        <p:spPr>
          <a:xfrm>
            <a:off x="1016000" y="1090898"/>
            <a:ext cx="1016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/>
              <a:t>Winning Tickets in Downstream Tasks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79A51F8-B5EF-4DA3-B0F1-92AAD2AE19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208" y="2612875"/>
            <a:ext cx="10207583" cy="2768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0705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5662" y="-41136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LT for Pre-trained BERT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257102" y="857020"/>
            <a:ext cx="904186" cy="2516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264831" y="857020"/>
            <a:ext cx="5307052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0CCC432F-677A-4BEB-B43E-194D7DDA4100}"/>
              </a:ext>
            </a:extLst>
          </p:cNvPr>
          <p:cNvSpPr txBox="1"/>
          <p:nvPr/>
        </p:nvSpPr>
        <p:spPr>
          <a:xfrm>
            <a:off x="257102" y="6256867"/>
            <a:ext cx="1633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NeurIPS</a:t>
            </a:r>
            <a:r>
              <a:rPr lang="en-US" altLang="zh-CN" dirty="0"/>
              <a:t> 2020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B109DA3-F47A-45B5-B748-F59CB797B422}"/>
              </a:ext>
            </a:extLst>
          </p:cNvPr>
          <p:cNvSpPr txBox="1"/>
          <p:nvPr/>
        </p:nvSpPr>
        <p:spPr>
          <a:xfrm>
            <a:off x="1016000" y="1090898"/>
            <a:ext cx="1016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/>
              <a:t>Winning Tickets in Downstream Tasks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79A51F8-B5EF-4DA3-B0F1-92AAD2AE19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208" y="2612875"/>
            <a:ext cx="10207583" cy="276834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1C472D30-61F4-43A6-9755-2D2F90E137B3}"/>
              </a:ext>
            </a:extLst>
          </p:cNvPr>
          <p:cNvSpPr/>
          <p:nvPr/>
        </p:nvSpPr>
        <p:spPr>
          <a:xfrm>
            <a:off x="1161288" y="4189535"/>
            <a:ext cx="9890643" cy="43961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845505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5662" y="-41136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LT for Pre-trained BERT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257102" y="857020"/>
            <a:ext cx="904186" cy="2516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264831" y="857020"/>
            <a:ext cx="5307052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0CCC432F-677A-4BEB-B43E-194D7DDA4100}"/>
              </a:ext>
            </a:extLst>
          </p:cNvPr>
          <p:cNvSpPr txBox="1"/>
          <p:nvPr/>
        </p:nvSpPr>
        <p:spPr>
          <a:xfrm>
            <a:off x="257102" y="6256867"/>
            <a:ext cx="1633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NeurIPS</a:t>
            </a:r>
            <a:r>
              <a:rPr lang="en-US" altLang="zh-CN" dirty="0"/>
              <a:t> 2020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B109DA3-F47A-45B5-B748-F59CB797B422}"/>
              </a:ext>
            </a:extLst>
          </p:cNvPr>
          <p:cNvSpPr txBox="1"/>
          <p:nvPr/>
        </p:nvSpPr>
        <p:spPr>
          <a:xfrm>
            <a:off x="1016000" y="1090898"/>
            <a:ext cx="1016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/>
              <a:t>Winning Tickets in Downstream Tasks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79A51F8-B5EF-4DA3-B0F1-92AAD2AE19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208" y="2612875"/>
            <a:ext cx="10207583" cy="2768345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AC6DD5FA-1C15-4E31-A66A-AC7CCC130637}"/>
              </a:ext>
            </a:extLst>
          </p:cNvPr>
          <p:cNvSpPr/>
          <p:nvPr/>
        </p:nvSpPr>
        <p:spPr>
          <a:xfrm>
            <a:off x="1161288" y="4431323"/>
            <a:ext cx="9890643" cy="75613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544496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5662" y="-41136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LT for Pre-trained BERT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257102" y="857020"/>
            <a:ext cx="904186" cy="2516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264831" y="857020"/>
            <a:ext cx="5307052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0CCC432F-677A-4BEB-B43E-194D7DDA4100}"/>
              </a:ext>
            </a:extLst>
          </p:cNvPr>
          <p:cNvSpPr txBox="1"/>
          <p:nvPr/>
        </p:nvSpPr>
        <p:spPr>
          <a:xfrm>
            <a:off x="257102" y="6256867"/>
            <a:ext cx="1633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NeurIPS</a:t>
            </a:r>
            <a:r>
              <a:rPr lang="en-US" altLang="zh-CN" dirty="0"/>
              <a:t> 2020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B109DA3-F47A-45B5-B748-F59CB797B422}"/>
              </a:ext>
            </a:extLst>
          </p:cNvPr>
          <p:cNvSpPr txBox="1"/>
          <p:nvPr/>
        </p:nvSpPr>
        <p:spPr>
          <a:xfrm>
            <a:off x="1016000" y="1090898"/>
            <a:ext cx="1016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/>
              <a:t>Transfer Winning Tickets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8186EDB-0276-4404-B178-B8CC1D994F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1330" y="1950206"/>
            <a:ext cx="7169339" cy="4538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00558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5662" y="-41136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LT for Pre-trained BERT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257102" y="857020"/>
            <a:ext cx="904186" cy="2516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264831" y="857020"/>
            <a:ext cx="5307052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0CCC432F-677A-4BEB-B43E-194D7DDA4100}"/>
              </a:ext>
            </a:extLst>
          </p:cNvPr>
          <p:cNvSpPr txBox="1"/>
          <p:nvPr/>
        </p:nvSpPr>
        <p:spPr>
          <a:xfrm>
            <a:off x="257102" y="6256867"/>
            <a:ext cx="1633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NeurIPS</a:t>
            </a:r>
            <a:r>
              <a:rPr lang="en-US" altLang="zh-CN" dirty="0"/>
              <a:t> 2020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B109DA3-F47A-45B5-B748-F59CB797B422}"/>
              </a:ext>
            </a:extLst>
          </p:cNvPr>
          <p:cNvSpPr txBox="1"/>
          <p:nvPr/>
        </p:nvSpPr>
        <p:spPr>
          <a:xfrm>
            <a:off x="1016000" y="1090898"/>
            <a:ext cx="1016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/>
              <a:t>Transferred WT vs Target Task WT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DC88CFE-9E22-4AEC-ABB3-668FC245EC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201" y="1832454"/>
            <a:ext cx="7901598" cy="4691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83153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5662" y="-41136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LT for Pre-trained BERT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257102" y="857020"/>
            <a:ext cx="904186" cy="2516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264831" y="857020"/>
            <a:ext cx="5307052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0CCC432F-677A-4BEB-B43E-194D7DDA4100}"/>
              </a:ext>
            </a:extLst>
          </p:cNvPr>
          <p:cNvSpPr txBox="1"/>
          <p:nvPr/>
        </p:nvSpPr>
        <p:spPr>
          <a:xfrm>
            <a:off x="257102" y="6256867"/>
            <a:ext cx="1633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NeurIPS</a:t>
            </a:r>
            <a:r>
              <a:rPr lang="en-US" altLang="zh-CN" dirty="0"/>
              <a:t> 2020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B109DA3-F47A-45B5-B748-F59CB797B422}"/>
              </a:ext>
            </a:extLst>
          </p:cNvPr>
          <p:cNvSpPr txBox="1"/>
          <p:nvPr/>
        </p:nvSpPr>
        <p:spPr>
          <a:xfrm>
            <a:off x="1016000" y="1090898"/>
            <a:ext cx="1016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/>
              <a:t>The</a:t>
            </a:r>
            <a:r>
              <a:rPr lang="zh-CN" altLang="en-US" sz="3600" b="1" dirty="0"/>
              <a:t> </a:t>
            </a:r>
            <a:r>
              <a:rPr lang="en-US" altLang="zh-CN" sz="3600" b="1" dirty="0"/>
              <a:t>Effect</a:t>
            </a:r>
            <a:r>
              <a:rPr lang="zh-CN" altLang="en-US" sz="3600" b="1" dirty="0"/>
              <a:t> </a:t>
            </a:r>
            <a:r>
              <a:rPr lang="en-US" altLang="zh-CN" sz="3600" b="1" dirty="0"/>
              <a:t>of</a:t>
            </a:r>
            <a:r>
              <a:rPr lang="zh-CN" altLang="en-US" sz="3600" b="1" dirty="0"/>
              <a:t> </a:t>
            </a:r>
            <a:r>
              <a:rPr lang="en-US" altLang="zh-CN" sz="3600" b="1" dirty="0"/>
              <a:t>Training</a:t>
            </a:r>
            <a:r>
              <a:rPr lang="zh-CN" altLang="en-US" sz="3600" b="1" dirty="0"/>
              <a:t> </a:t>
            </a:r>
            <a:r>
              <a:rPr lang="en-US" altLang="zh-CN" sz="3600" b="1" dirty="0"/>
              <a:t>Data Size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EEB312C-DD25-4035-8106-9F6DF7103A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4429" y="2463820"/>
            <a:ext cx="8143142" cy="2860030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8F9F111C-625A-4995-ADBB-B0359DDB3637}"/>
              </a:ext>
            </a:extLst>
          </p:cNvPr>
          <p:cNvSpPr/>
          <p:nvPr/>
        </p:nvSpPr>
        <p:spPr>
          <a:xfrm>
            <a:off x="5275385" y="4848957"/>
            <a:ext cx="1186961" cy="37806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A659A7DF-A34A-4C28-A0A3-D425E0475066}"/>
              </a:ext>
            </a:extLst>
          </p:cNvPr>
          <p:cNvSpPr/>
          <p:nvPr/>
        </p:nvSpPr>
        <p:spPr>
          <a:xfrm>
            <a:off x="5275384" y="3402101"/>
            <a:ext cx="1186961" cy="72026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42795EC-EF6B-401C-B325-C63D3752C8BE}"/>
              </a:ext>
            </a:extLst>
          </p:cNvPr>
          <p:cNvSpPr txBox="1"/>
          <p:nvPr/>
        </p:nvSpPr>
        <p:spPr>
          <a:xfrm>
            <a:off x="2712426" y="5495191"/>
            <a:ext cx="29466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(IMP) MLM</a:t>
            </a:r>
            <a:r>
              <a:rPr lang="zh-CN" altLang="en-US" dirty="0">
                <a:solidFill>
                  <a:srgbClr val="FF0000"/>
                </a:solidFill>
              </a:rPr>
              <a:t>一轮的训练数据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78BD0EAA-5D26-41B0-BF18-765BFBBC9CAC}"/>
              </a:ext>
            </a:extLst>
          </p:cNvPr>
          <p:cNvSpPr txBox="1"/>
          <p:nvPr/>
        </p:nvSpPr>
        <p:spPr>
          <a:xfrm>
            <a:off x="6166337" y="5495191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下游任务的训练数据</a:t>
            </a:r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1B32468A-63D4-4FB9-A8FE-BD28CEED3C8B}"/>
              </a:ext>
            </a:extLst>
          </p:cNvPr>
          <p:cNvCxnSpPr>
            <a:stCxn id="11" idx="1"/>
            <a:endCxn id="8" idx="0"/>
          </p:cNvCxnSpPr>
          <p:nvPr/>
        </p:nvCxnSpPr>
        <p:spPr>
          <a:xfrm flipH="1">
            <a:off x="4185746" y="5037992"/>
            <a:ext cx="1089639" cy="45719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6936D66B-CBFD-4B06-BEA4-25031C08BC3F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6462345" y="3762233"/>
            <a:ext cx="835071" cy="173295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479135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5662" y="-41136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LT for Pre-trained BERT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257102" y="857020"/>
            <a:ext cx="904186" cy="2516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264831" y="857020"/>
            <a:ext cx="5307052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0CCC432F-677A-4BEB-B43E-194D7DDA4100}"/>
              </a:ext>
            </a:extLst>
          </p:cNvPr>
          <p:cNvSpPr txBox="1"/>
          <p:nvPr/>
        </p:nvSpPr>
        <p:spPr>
          <a:xfrm>
            <a:off x="257102" y="6256867"/>
            <a:ext cx="1633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NeurIPS</a:t>
            </a:r>
            <a:r>
              <a:rPr lang="en-US" altLang="zh-CN" dirty="0"/>
              <a:t> 2020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B109DA3-F47A-45B5-B748-F59CB797B422}"/>
              </a:ext>
            </a:extLst>
          </p:cNvPr>
          <p:cNvSpPr txBox="1"/>
          <p:nvPr/>
        </p:nvSpPr>
        <p:spPr>
          <a:xfrm>
            <a:off x="1016000" y="1090898"/>
            <a:ext cx="1016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/>
              <a:t>WT Similarity between Different Tasks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B22D2BA-B343-42DC-9CDC-AB3FF301F1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6192" y="2084006"/>
            <a:ext cx="5085023" cy="3820258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E3B65F0D-B7EF-4841-B303-0D11F20A6BBE}"/>
              </a:ext>
            </a:extLst>
          </p:cNvPr>
          <p:cNvSpPr txBox="1"/>
          <p:nvPr/>
        </p:nvSpPr>
        <p:spPr>
          <a:xfrm>
            <a:off x="1301834" y="2219994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Mask Similarity:</a:t>
            </a:r>
            <a:endParaRPr lang="zh-CN" altLang="en-US" dirty="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23ED489E-7DCB-4991-9EC9-49D5DFA656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0785" y="2785673"/>
            <a:ext cx="2083244" cy="810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3587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5662" y="-41136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Lottery Ticket Hypothesis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257102" y="857020"/>
            <a:ext cx="904186" cy="2516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264831" y="857020"/>
            <a:ext cx="5307052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94" name="文本框 93">
            <a:extLst>
              <a:ext uri="{FF2B5EF4-FFF2-40B4-BE49-F238E27FC236}">
                <a16:creationId xmlns:a16="http://schemas.microsoft.com/office/drawing/2014/main" id="{BE76347F-1DC8-4970-9D1D-90DAC79D04E0}"/>
              </a:ext>
            </a:extLst>
          </p:cNvPr>
          <p:cNvSpPr txBox="1"/>
          <p:nvPr/>
        </p:nvSpPr>
        <p:spPr>
          <a:xfrm>
            <a:off x="1016000" y="1090898"/>
            <a:ext cx="1016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/>
              <a:t>Iterative Pruning</a:t>
            </a: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02350670-3477-455E-879E-66E078E6EEC4}"/>
              </a:ext>
            </a:extLst>
          </p:cNvPr>
          <p:cNvSpPr/>
          <p:nvPr/>
        </p:nvSpPr>
        <p:spPr>
          <a:xfrm>
            <a:off x="3715588" y="2209380"/>
            <a:ext cx="1867220" cy="646331"/>
          </a:xfrm>
          <a:prstGeom prst="roundRect">
            <a:avLst/>
          </a:prstGeom>
          <a:noFill/>
          <a:ln>
            <a:solidFill>
              <a:srgbClr val="0C49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DA97AC6-4EBA-4642-A3C1-A23011B0A18B}"/>
              </a:ext>
            </a:extLst>
          </p:cNvPr>
          <p:cNvSpPr txBox="1"/>
          <p:nvPr/>
        </p:nvSpPr>
        <p:spPr>
          <a:xfrm>
            <a:off x="3823780" y="2339878"/>
            <a:ext cx="1650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Trained Model</a:t>
            </a:r>
            <a:endParaRPr lang="zh-CN" altLang="en-US" dirty="0"/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74DDE1E9-CA8C-450E-8D51-BBDC25DB9B53}"/>
              </a:ext>
            </a:extLst>
          </p:cNvPr>
          <p:cNvSpPr/>
          <p:nvPr/>
        </p:nvSpPr>
        <p:spPr>
          <a:xfrm>
            <a:off x="3715588" y="3142839"/>
            <a:ext cx="1867220" cy="646331"/>
          </a:xfrm>
          <a:prstGeom prst="roundRect">
            <a:avLst/>
          </a:prstGeom>
          <a:noFill/>
          <a:ln>
            <a:solidFill>
              <a:srgbClr val="0C49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71A00A4-156C-4089-AB20-62C6A6D3FD83}"/>
              </a:ext>
            </a:extLst>
          </p:cNvPr>
          <p:cNvSpPr txBox="1"/>
          <p:nvPr/>
        </p:nvSpPr>
        <p:spPr>
          <a:xfrm>
            <a:off x="3715588" y="3268668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度量参数重要性</a:t>
            </a: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311825F1-F1CD-4393-876C-6E59D53A3475}"/>
              </a:ext>
            </a:extLst>
          </p:cNvPr>
          <p:cNvSpPr/>
          <p:nvPr/>
        </p:nvSpPr>
        <p:spPr>
          <a:xfrm>
            <a:off x="3718016" y="4099226"/>
            <a:ext cx="1867220" cy="646331"/>
          </a:xfrm>
          <a:prstGeom prst="roundRect">
            <a:avLst/>
          </a:prstGeom>
          <a:noFill/>
          <a:ln>
            <a:solidFill>
              <a:srgbClr val="0C49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AFC4FBDB-EC47-424F-A4F4-409A934D1CED}"/>
              </a:ext>
            </a:extLst>
          </p:cNvPr>
          <p:cNvSpPr txBox="1"/>
          <p:nvPr/>
        </p:nvSpPr>
        <p:spPr>
          <a:xfrm>
            <a:off x="3774678" y="4237725"/>
            <a:ext cx="1869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移除不重要参数</a:t>
            </a: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1E68DD80-3DAE-4529-800C-422ACEF6E4F9}"/>
              </a:ext>
            </a:extLst>
          </p:cNvPr>
          <p:cNvSpPr/>
          <p:nvPr/>
        </p:nvSpPr>
        <p:spPr>
          <a:xfrm>
            <a:off x="3715588" y="5055567"/>
            <a:ext cx="1867220" cy="646331"/>
          </a:xfrm>
          <a:prstGeom prst="roundRect">
            <a:avLst/>
          </a:prstGeom>
          <a:noFill/>
          <a:ln>
            <a:solidFill>
              <a:srgbClr val="0C49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DA70E6EE-DF3F-457F-8D37-F6EB4680600F}"/>
              </a:ext>
            </a:extLst>
          </p:cNvPr>
          <p:cNvSpPr txBox="1"/>
          <p:nvPr/>
        </p:nvSpPr>
        <p:spPr>
          <a:xfrm>
            <a:off x="4186071" y="5194067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Retrain</a:t>
            </a:r>
            <a:endParaRPr lang="zh-CN" altLang="en-US" dirty="0"/>
          </a:p>
        </p:txBody>
      </p:sp>
      <p:sp>
        <p:nvSpPr>
          <p:cNvPr id="17" name="菱形 16">
            <a:extLst>
              <a:ext uri="{FF2B5EF4-FFF2-40B4-BE49-F238E27FC236}">
                <a16:creationId xmlns:a16="http://schemas.microsoft.com/office/drawing/2014/main" id="{D9E4595A-D701-4027-BF64-103C03BE02AC}"/>
              </a:ext>
            </a:extLst>
          </p:cNvPr>
          <p:cNvSpPr/>
          <p:nvPr/>
        </p:nvSpPr>
        <p:spPr>
          <a:xfrm>
            <a:off x="6189668" y="4792983"/>
            <a:ext cx="1867220" cy="1171498"/>
          </a:xfrm>
          <a:prstGeom prst="diamond">
            <a:avLst/>
          </a:prstGeom>
          <a:noFill/>
          <a:ln>
            <a:solidFill>
              <a:srgbClr val="0C49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达到裁剪程度要求？</a:t>
            </a:r>
          </a:p>
        </p:txBody>
      </p: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5FDB6FC7-95C6-4278-A736-279AD7EA3578}"/>
              </a:ext>
            </a:extLst>
          </p:cNvPr>
          <p:cNvCxnSpPr>
            <a:cxnSpLocks/>
            <a:stCxn id="8" idx="2"/>
            <a:endCxn id="11" idx="0"/>
          </p:cNvCxnSpPr>
          <p:nvPr/>
        </p:nvCxnSpPr>
        <p:spPr>
          <a:xfrm>
            <a:off x="4649198" y="2855711"/>
            <a:ext cx="0" cy="28712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753C18BD-5AD5-46D8-A791-F9821AA9B8DD}"/>
              </a:ext>
            </a:extLst>
          </p:cNvPr>
          <p:cNvCxnSpPr>
            <a:cxnSpLocks/>
            <a:stCxn id="11" idx="2"/>
            <a:endCxn id="13" idx="0"/>
          </p:cNvCxnSpPr>
          <p:nvPr/>
        </p:nvCxnSpPr>
        <p:spPr>
          <a:xfrm>
            <a:off x="4649198" y="3789170"/>
            <a:ext cx="2428" cy="310056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0CB7AB02-1205-4D50-8966-D4E6A1BCA3D3}"/>
              </a:ext>
            </a:extLst>
          </p:cNvPr>
          <p:cNvCxnSpPr>
            <a:cxnSpLocks/>
            <a:stCxn id="13" idx="2"/>
            <a:endCxn id="15" idx="0"/>
          </p:cNvCxnSpPr>
          <p:nvPr/>
        </p:nvCxnSpPr>
        <p:spPr>
          <a:xfrm flipH="1">
            <a:off x="4649198" y="4745557"/>
            <a:ext cx="2428" cy="31001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7884BF4D-C7D0-477A-A5F1-1257982FA46C}"/>
              </a:ext>
            </a:extLst>
          </p:cNvPr>
          <p:cNvCxnSpPr>
            <a:cxnSpLocks/>
            <a:stCxn id="15" idx="3"/>
            <a:endCxn id="17" idx="1"/>
          </p:cNvCxnSpPr>
          <p:nvPr/>
        </p:nvCxnSpPr>
        <p:spPr>
          <a:xfrm flipV="1">
            <a:off x="5582808" y="5378732"/>
            <a:ext cx="606860" cy="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62818561-3BBE-450D-A4D4-880EB3BA6033}"/>
              </a:ext>
            </a:extLst>
          </p:cNvPr>
          <p:cNvCxnSpPr>
            <a:cxnSpLocks/>
            <a:stCxn id="17" idx="3"/>
            <a:endCxn id="23" idx="1"/>
          </p:cNvCxnSpPr>
          <p:nvPr/>
        </p:nvCxnSpPr>
        <p:spPr>
          <a:xfrm>
            <a:off x="8056888" y="5378732"/>
            <a:ext cx="62748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0565247F-F6DD-4276-A65B-7C9CF2AAC63E}"/>
              </a:ext>
            </a:extLst>
          </p:cNvPr>
          <p:cNvSpPr txBox="1"/>
          <p:nvPr/>
        </p:nvSpPr>
        <p:spPr>
          <a:xfrm>
            <a:off x="8684372" y="519406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停止剪枝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316B3750-F58F-4268-8D09-9C437837D654}"/>
              </a:ext>
            </a:extLst>
          </p:cNvPr>
          <p:cNvSpPr txBox="1"/>
          <p:nvPr/>
        </p:nvSpPr>
        <p:spPr>
          <a:xfrm>
            <a:off x="8162881" y="5013747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是</a:t>
            </a:r>
          </a:p>
        </p:txBody>
      </p:sp>
      <p:cxnSp>
        <p:nvCxnSpPr>
          <p:cNvPr id="25" name="连接符: 肘形 24">
            <a:extLst>
              <a:ext uri="{FF2B5EF4-FFF2-40B4-BE49-F238E27FC236}">
                <a16:creationId xmlns:a16="http://schemas.microsoft.com/office/drawing/2014/main" id="{0AF581BD-3CC0-49D4-917C-D574EA57CE73}"/>
              </a:ext>
            </a:extLst>
          </p:cNvPr>
          <p:cNvCxnSpPr>
            <a:stCxn id="17" idx="0"/>
            <a:endCxn id="11" idx="3"/>
          </p:cNvCxnSpPr>
          <p:nvPr/>
        </p:nvCxnSpPr>
        <p:spPr>
          <a:xfrm rot="16200000" flipV="1">
            <a:off x="5689554" y="3359259"/>
            <a:ext cx="1326978" cy="1540470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>
            <a:extLst>
              <a:ext uri="{FF2B5EF4-FFF2-40B4-BE49-F238E27FC236}">
                <a16:creationId xmlns:a16="http://schemas.microsoft.com/office/drawing/2014/main" id="{767DE1DD-B96D-4FCE-B375-7660B8783302}"/>
              </a:ext>
            </a:extLst>
          </p:cNvPr>
          <p:cNvSpPr txBox="1"/>
          <p:nvPr/>
        </p:nvSpPr>
        <p:spPr>
          <a:xfrm>
            <a:off x="7093395" y="4175255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否</a:t>
            </a:r>
          </a:p>
        </p:txBody>
      </p:sp>
    </p:spTree>
    <p:extLst>
      <p:ext uri="{BB962C8B-B14F-4D97-AF65-F5344CB8AC3E}">
        <p14:creationId xmlns:p14="http://schemas.microsoft.com/office/powerpoint/2010/main" val="350372796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5662" y="-41136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LT for Pre-trained BERT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257102" y="857020"/>
            <a:ext cx="904186" cy="2516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264831" y="857020"/>
            <a:ext cx="5307052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0CCC432F-677A-4BEB-B43E-194D7DDA4100}"/>
              </a:ext>
            </a:extLst>
          </p:cNvPr>
          <p:cNvSpPr txBox="1"/>
          <p:nvPr/>
        </p:nvSpPr>
        <p:spPr>
          <a:xfrm>
            <a:off x="257102" y="6256867"/>
            <a:ext cx="1633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NeurIPS</a:t>
            </a:r>
            <a:r>
              <a:rPr lang="en-US" altLang="zh-CN" dirty="0"/>
              <a:t> 2020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B109DA3-F47A-45B5-B748-F59CB797B422}"/>
              </a:ext>
            </a:extLst>
          </p:cNvPr>
          <p:cNvSpPr txBox="1"/>
          <p:nvPr/>
        </p:nvSpPr>
        <p:spPr>
          <a:xfrm>
            <a:off x="1016000" y="1090898"/>
            <a:ext cx="1016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/>
              <a:t>New Paradigm to Use BERT</a:t>
            </a: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6157CF83-0670-44DE-A129-768800A68C1E}"/>
              </a:ext>
            </a:extLst>
          </p:cNvPr>
          <p:cNvSpPr/>
          <p:nvPr/>
        </p:nvSpPr>
        <p:spPr>
          <a:xfrm>
            <a:off x="1975184" y="3503733"/>
            <a:ext cx="1884640" cy="698845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Pre-training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AB711C1E-BC41-416E-96ED-FA0388CB67F2}"/>
              </a:ext>
            </a:extLst>
          </p:cNvPr>
          <p:cNvSpPr/>
          <p:nvPr/>
        </p:nvSpPr>
        <p:spPr>
          <a:xfrm>
            <a:off x="4854741" y="3503733"/>
            <a:ext cx="1884640" cy="698845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(IMP) MLM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CC72213E-F2BF-40A6-ADBB-2BAF4C121EF5}"/>
              </a:ext>
            </a:extLst>
          </p:cNvPr>
          <p:cNvSpPr/>
          <p:nvPr/>
        </p:nvSpPr>
        <p:spPr>
          <a:xfrm>
            <a:off x="7794225" y="3503733"/>
            <a:ext cx="1884640" cy="698845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Fine-tuning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3" name="箭头: 右 12">
            <a:extLst>
              <a:ext uri="{FF2B5EF4-FFF2-40B4-BE49-F238E27FC236}">
                <a16:creationId xmlns:a16="http://schemas.microsoft.com/office/drawing/2014/main" id="{F41ED2F9-01BF-4F98-AB48-CE1949AF4A23}"/>
              </a:ext>
            </a:extLst>
          </p:cNvPr>
          <p:cNvSpPr/>
          <p:nvPr/>
        </p:nvSpPr>
        <p:spPr>
          <a:xfrm>
            <a:off x="4064542" y="3741639"/>
            <a:ext cx="585480" cy="223031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箭头: 右 13">
            <a:extLst>
              <a:ext uri="{FF2B5EF4-FFF2-40B4-BE49-F238E27FC236}">
                <a16:creationId xmlns:a16="http://schemas.microsoft.com/office/drawing/2014/main" id="{D879AB52-8BAC-4310-9C4B-9475DC7B166B}"/>
              </a:ext>
            </a:extLst>
          </p:cNvPr>
          <p:cNvSpPr/>
          <p:nvPr/>
        </p:nvSpPr>
        <p:spPr>
          <a:xfrm>
            <a:off x="7003727" y="3741639"/>
            <a:ext cx="585480" cy="223031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961946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5662" y="-41136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(Recall) One ticket to win them all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257102" y="857020"/>
            <a:ext cx="904186" cy="2516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264831" y="857020"/>
            <a:ext cx="5307052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0CCC432F-677A-4BEB-B43E-194D7DDA4100}"/>
              </a:ext>
            </a:extLst>
          </p:cNvPr>
          <p:cNvSpPr txBox="1"/>
          <p:nvPr/>
        </p:nvSpPr>
        <p:spPr>
          <a:xfrm>
            <a:off x="257102" y="6256867"/>
            <a:ext cx="1633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NeurIPS</a:t>
            </a:r>
            <a:r>
              <a:rPr lang="en-US" altLang="zh-CN" dirty="0"/>
              <a:t> 2019</a:t>
            </a:r>
            <a:endParaRPr lang="zh-CN" altLang="en-US" dirty="0"/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43E9C2EB-8B74-44C6-8053-EAC2A4E2C054}"/>
              </a:ext>
            </a:extLst>
          </p:cNvPr>
          <p:cNvSpPr txBox="1"/>
          <p:nvPr/>
        </p:nvSpPr>
        <p:spPr>
          <a:xfrm>
            <a:off x="1432515" y="1090837"/>
            <a:ext cx="93269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/>
              <a:t>Limitations &amp; Solutions</a:t>
            </a:r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E8AF1780-9157-4732-8113-63128C743906}"/>
              </a:ext>
            </a:extLst>
          </p:cNvPr>
          <p:cNvSpPr/>
          <p:nvPr/>
        </p:nvSpPr>
        <p:spPr>
          <a:xfrm>
            <a:off x="1135518" y="4365297"/>
            <a:ext cx="3682812" cy="581805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>
                    <a:lumMod val="85000"/>
                  </a:schemeClr>
                </a:solidFill>
              </a:rPr>
              <a:t>Fixed model architecture.</a:t>
            </a:r>
            <a:endParaRPr lang="zh-CN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23E79601-DF5C-4056-BADA-1EEF267F50AE}"/>
              </a:ext>
            </a:extLst>
          </p:cNvPr>
          <p:cNvSpPr/>
          <p:nvPr/>
        </p:nvSpPr>
        <p:spPr>
          <a:xfrm>
            <a:off x="1135518" y="3059137"/>
            <a:ext cx="3682812" cy="1024746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Only transfer between related tasks (data domain, task type).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A6D0DE37-AFFB-4448-842C-8279C666DFD1}"/>
              </a:ext>
            </a:extLst>
          </p:cNvPr>
          <p:cNvSpPr/>
          <p:nvPr/>
        </p:nvSpPr>
        <p:spPr>
          <a:xfrm>
            <a:off x="1135518" y="2025570"/>
            <a:ext cx="3682811" cy="748548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>
                    <a:lumMod val="85000"/>
                  </a:schemeClr>
                </a:solidFill>
              </a:rPr>
              <a:t>Iterative pruning is still time-consuming.</a:t>
            </a:r>
            <a:endParaRPr lang="zh-CN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E7D80C30-8C09-46D2-87CE-EF458FA57831}"/>
              </a:ext>
            </a:extLst>
          </p:cNvPr>
          <p:cNvSpPr/>
          <p:nvPr/>
        </p:nvSpPr>
        <p:spPr>
          <a:xfrm>
            <a:off x="1135518" y="5228516"/>
            <a:ext cx="3682811" cy="93136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Target task WT sometimes outperforms transferred WT.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FD12E046-42F3-49E2-BD37-5EB5292DB93C}"/>
              </a:ext>
            </a:extLst>
          </p:cNvPr>
          <p:cNvSpPr/>
          <p:nvPr/>
        </p:nvSpPr>
        <p:spPr>
          <a:xfrm>
            <a:off x="7598575" y="2023878"/>
            <a:ext cx="2809713" cy="748548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>
                    <a:lumMod val="85000"/>
                  </a:schemeClr>
                </a:solidFill>
              </a:rPr>
              <a:t>Early-bird Tickets</a:t>
            </a:r>
          </a:p>
          <a:p>
            <a:pPr algn="ctr"/>
            <a:r>
              <a:rPr lang="en-US" altLang="zh-CN" dirty="0">
                <a:solidFill>
                  <a:schemeClr val="bg1">
                    <a:lumMod val="85000"/>
                  </a:schemeClr>
                </a:solidFill>
              </a:rPr>
              <a:t>Pruning at initialization</a:t>
            </a:r>
            <a:endParaRPr lang="zh-CN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9E823B54-4137-4B52-8529-B04B14E96FDF}"/>
              </a:ext>
            </a:extLst>
          </p:cNvPr>
          <p:cNvSpPr/>
          <p:nvPr/>
        </p:nvSpPr>
        <p:spPr>
          <a:xfrm>
            <a:off x="7598574" y="3117656"/>
            <a:ext cx="2809713" cy="74854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LT in Pre-trained Models</a:t>
            </a:r>
          </a:p>
          <a:p>
            <a:pPr algn="ctr"/>
            <a:r>
              <a:rPr lang="en-US" altLang="zh-CN" dirty="0">
                <a:solidFill>
                  <a:schemeClr val="tx1"/>
                </a:solidFill>
              </a:rPr>
              <a:t>Cross domain Transfer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C45160E5-4AC3-4059-88E1-282D92B2ABF4}"/>
              </a:ext>
            </a:extLst>
          </p:cNvPr>
          <p:cNvSpPr/>
          <p:nvPr/>
        </p:nvSpPr>
        <p:spPr>
          <a:xfrm>
            <a:off x="7598574" y="4295231"/>
            <a:ext cx="2809713" cy="748548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>
                    <a:lumMod val="85000"/>
                  </a:schemeClr>
                </a:solidFill>
              </a:rPr>
              <a:t>Transfer WT across different architectures</a:t>
            </a:r>
            <a:endParaRPr lang="zh-CN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ABE6D2B5-53CF-45E6-AE75-5EE38B7CD72D}"/>
              </a:ext>
            </a:extLst>
          </p:cNvPr>
          <p:cNvSpPr/>
          <p:nvPr/>
        </p:nvSpPr>
        <p:spPr>
          <a:xfrm>
            <a:off x="7598574" y="5319923"/>
            <a:ext cx="2809713" cy="74854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Task-adaptive WT transfer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6" name="箭头: 右 25">
            <a:extLst>
              <a:ext uri="{FF2B5EF4-FFF2-40B4-BE49-F238E27FC236}">
                <a16:creationId xmlns:a16="http://schemas.microsoft.com/office/drawing/2014/main" id="{B8FEFDDD-AD52-423E-901B-48B89AC7C6A5}"/>
              </a:ext>
            </a:extLst>
          </p:cNvPr>
          <p:cNvSpPr/>
          <p:nvPr/>
        </p:nvSpPr>
        <p:spPr>
          <a:xfrm>
            <a:off x="5577928" y="3405060"/>
            <a:ext cx="1261048" cy="246971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箭头: 右 26">
            <a:extLst>
              <a:ext uri="{FF2B5EF4-FFF2-40B4-BE49-F238E27FC236}">
                <a16:creationId xmlns:a16="http://schemas.microsoft.com/office/drawing/2014/main" id="{C26314D4-6379-49C6-B654-2C6998088EC0}"/>
              </a:ext>
            </a:extLst>
          </p:cNvPr>
          <p:cNvSpPr/>
          <p:nvPr/>
        </p:nvSpPr>
        <p:spPr>
          <a:xfrm>
            <a:off x="5577928" y="2292914"/>
            <a:ext cx="1261048" cy="246971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8" name="箭头: 右 27">
            <a:extLst>
              <a:ext uri="{FF2B5EF4-FFF2-40B4-BE49-F238E27FC236}">
                <a16:creationId xmlns:a16="http://schemas.microsoft.com/office/drawing/2014/main" id="{44444EC5-99A4-4EC0-8A75-BE292CF1F1F3}"/>
              </a:ext>
            </a:extLst>
          </p:cNvPr>
          <p:cNvSpPr/>
          <p:nvPr/>
        </p:nvSpPr>
        <p:spPr>
          <a:xfrm>
            <a:off x="5577928" y="4517206"/>
            <a:ext cx="1261048" cy="246971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9" name="箭头: 右 28">
            <a:extLst>
              <a:ext uri="{FF2B5EF4-FFF2-40B4-BE49-F238E27FC236}">
                <a16:creationId xmlns:a16="http://schemas.microsoft.com/office/drawing/2014/main" id="{392E54DC-31CD-44A1-9062-7155E94CD1D3}"/>
              </a:ext>
            </a:extLst>
          </p:cNvPr>
          <p:cNvSpPr/>
          <p:nvPr/>
        </p:nvSpPr>
        <p:spPr>
          <a:xfrm>
            <a:off x="5577928" y="5524383"/>
            <a:ext cx="1261048" cy="246971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551741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5662" y="-41136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Task-Agnostic WT vs Task-Adaptive WT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257102" y="857020"/>
            <a:ext cx="904186" cy="2516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264831" y="857020"/>
            <a:ext cx="5307052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6157CF83-0670-44DE-A129-768800A68C1E}"/>
              </a:ext>
            </a:extLst>
          </p:cNvPr>
          <p:cNvSpPr/>
          <p:nvPr/>
        </p:nvSpPr>
        <p:spPr>
          <a:xfrm>
            <a:off x="2005956" y="2182583"/>
            <a:ext cx="1418647" cy="514205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Pre-trained Model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3" name="箭头: 右 12">
            <a:extLst>
              <a:ext uri="{FF2B5EF4-FFF2-40B4-BE49-F238E27FC236}">
                <a16:creationId xmlns:a16="http://schemas.microsoft.com/office/drawing/2014/main" id="{F41ED2F9-01BF-4F98-AB48-CE1949AF4A23}"/>
              </a:ext>
            </a:extLst>
          </p:cNvPr>
          <p:cNvSpPr/>
          <p:nvPr/>
        </p:nvSpPr>
        <p:spPr>
          <a:xfrm rot="5400000">
            <a:off x="2422537" y="3034904"/>
            <a:ext cx="585480" cy="223031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4D547585-8986-4641-A55D-EC0C1FF698A3}"/>
              </a:ext>
            </a:extLst>
          </p:cNvPr>
          <p:cNvSpPr/>
          <p:nvPr/>
        </p:nvSpPr>
        <p:spPr>
          <a:xfrm>
            <a:off x="1855177" y="3596051"/>
            <a:ext cx="1718895" cy="514205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Task-Agnostic WT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6" name="流程图: 磁盘 15">
            <a:extLst>
              <a:ext uri="{FF2B5EF4-FFF2-40B4-BE49-F238E27FC236}">
                <a16:creationId xmlns:a16="http://schemas.microsoft.com/office/drawing/2014/main" id="{FDA01664-8894-4BC3-9179-957016854ABA}"/>
              </a:ext>
            </a:extLst>
          </p:cNvPr>
          <p:cNvSpPr/>
          <p:nvPr/>
        </p:nvSpPr>
        <p:spPr>
          <a:xfrm>
            <a:off x="165662" y="4650707"/>
            <a:ext cx="1259401" cy="838200"/>
          </a:xfrm>
          <a:prstGeom prst="flowChartMagneticDisk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Target Task1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7" name="流程图: 磁盘 16">
            <a:extLst>
              <a:ext uri="{FF2B5EF4-FFF2-40B4-BE49-F238E27FC236}">
                <a16:creationId xmlns:a16="http://schemas.microsoft.com/office/drawing/2014/main" id="{680C0203-65CA-4A59-93F6-08063704E8B3}"/>
              </a:ext>
            </a:extLst>
          </p:cNvPr>
          <p:cNvSpPr/>
          <p:nvPr/>
        </p:nvSpPr>
        <p:spPr>
          <a:xfrm>
            <a:off x="2085576" y="4650707"/>
            <a:ext cx="1259401" cy="838200"/>
          </a:xfrm>
          <a:prstGeom prst="flowChartMagneticDisk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Target Task2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8" name="流程图: 磁盘 17">
            <a:extLst>
              <a:ext uri="{FF2B5EF4-FFF2-40B4-BE49-F238E27FC236}">
                <a16:creationId xmlns:a16="http://schemas.microsoft.com/office/drawing/2014/main" id="{CAB806AC-CA2C-442B-BF5B-C0CD75F4E114}"/>
              </a:ext>
            </a:extLst>
          </p:cNvPr>
          <p:cNvSpPr/>
          <p:nvPr/>
        </p:nvSpPr>
        <p:spPr>
          <a:xfrm>
            <a:off x="3947869" y="4650707"/>
            <a:ext cx="1259401" cy="838200"/>
          </a:xfrm>
          <a:prstGeom prst="flowChartMagneticDisk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Target Task3</a:t>
            </a:r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5" name="连接符: 曲线 4">
            <a:extLst>
              <a:ext uri="{FF2B5EF4-FFF2-40B4-BE49-F238E27FC236}">
                <a16:creationId xmlns:a16="http://schemas.microsoft.com/office/drawing/2014/main" id="{1DEC552D-0B97-4C7D-BE9A-A783E6F1A72B}"/>
              </a:ext>
            </a:extLst>
          </p:cNvPr>
          <p:cNvCxnSpPr>
            <a:cxnSpLocks/>
            <a:stCxn id="15" idx="2"/>
            <a:endCxn id="16" idx="1"/>
          </p:cNvCxnSpPr>
          <p:nvPr/>
        </p:nvCxnSpPr>
        <p:spPr>
          <a:xfrm rot="5400000">
            <a:off x="1484769" y="3420850"/>
            <a:ext cx="540451" cy="1919262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连接符: 曲线 18">
            <a:extLst>
              <a:ext uri="{FF2B5EF4-FFF2-40B4-BE49-F238E27FC236}">
                <a16:creationId xmlns:a16="http://schemas.microsoft.com/office/drawing/2014/main" id="{15999620-C4A7-46F4-B764-675C10E95C7C}"/>
              </a:ext>
            </a:extLst>
          </p:cNvPr>
          <p:cNvCxnSpPr>
            <a:cxnSpLocks/>
            <a:stCxn id="15" idx="2"/>
            <a:endCxn id="17" idx="1"/>
          </p:cNvCxnSpPr>
          <p:nvPr/>
        </p:nvCxnSpPr>
        <p:spPr>
          <a:xfrm rot="16200000" flipH="1">
            <a:off x="2444726" y="4380155"/>
            <a:ext cx="540451" cy="652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连接符: 曲线 20">
            <a:extLst>
              <a:ext uri="{FF2B5EF4-FFF2-40B4-BE49-F238E27FC236}">
                <a16:creationId xmlns:a16="http://schemas.microsoft.com/office/drawing/2014/main" id="{0E73AB46-08B1-41C3-AEA8-434554F57344}"/>
              </a:ext>
            </a:extLst>
          </p:cNvPr>
          <p:cNvCxnSpPr>
            <a:cxnSpLocks/>
            <a:stCxn id="15" idx="2"/>
            <a:endCxn id="18" idx="1"/>
          </p:cNvCxnSpPr>
          <p:nvPr/>
        </p:nvCxnSpPr>
        <p:spPr>
          <a:xfrm rot="16200000" flipH="1">
            <a:off x="3375872" y="3449008"/>
            <a:ext cx="540451" cy="1862945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6B9AD3E2-C6A8-49E3-9D11-4E69DFAA4F0C}"/>
              </a:ext>
            </a:extLst>
          </p:cNvPr>
          <p:cNvSpPr/>
          <p:nvPr/>
        </p:nvSpPr>
        <p:spPr>
          <a:xfrm>
            <a:off x="8528383" y="2182583"/>
            <a:ext cx="1418647" cy="514205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Pre-trained Model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5" name="箭头: 右 24">
            <a:extLst>
              <a:ext uri="{FF2B5EF4-FFF2-40B4-BE49-F238E27FC236}">
                <a16:creationId xmlns:a16="http://schemas.microsoft.com/office/drawing/2014/main" id="{510F80D0-D569-4898-9178-C37DD5830D21}"/>
              </a:ext>
            </a:extLst>
          </p:cNvPr>
          <p:cNvSpPr/>
          <p:nvPr/>
        </p:nvSpPr>
        <p:spPr>
          <a:xfrm rot="5400000">
            <a:off x="7025047" y="4176964"/>
            <a:ext cx="585480" cy="223031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流程图: 磁盘 26">
            <a:extLst>
              <a:ext uri="{FF2B5EF4-FFF2-40B4-BE49-F238E27FC236}">
                <a16:creationId xmlns:a16="http://schemas.microsoft.com/office/drawing/2014/main" id="{C3F4FFE9-CEB4-4C8C-8CB6-487518C8C908}"/>
              </a:ext>
            </a:extLst>
          </p:cNvPr>
          <p:cNvSpPr/>
          <p:nvPr/>
        </p:nvSpPr>
        <p:spPr>
          <a:xfrm>
            <a:off x="6688089" y="4650707"/>
            <a:ext cx="1259401" cy="838200"/>
          </a:xfrm>
          <a:prstGeom prst="flowChartMagneticDisk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Target Task1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8" name="流程图: 磁盘 27">
            <a:extLst>
              <a:ext uri="{FF2B5EF4-FFF2-40B4-BE49-F238E27FC236}">
                <a16:creationId xmlns:a16="http://schemas.microsoft.com/office/drawing/2014/main" id="{F976944B-FE92-4963-957A-F80BF3AD8A92}"/>
              </a:ext>
            </a:extLst>
          </p:cNvPr>
          <p:cNvSpPr/>
          <p:nvPr/>
        </p:nvSpPr>
        <p:spPr>
          <a:xfrm>
            <a:off x="8608003" y="4650707"/>
            <a:ext cx="1259401" cy="838200"/>
          </a:xfrm>
          <a:prstGeom prst="flowChartMagneticDisk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Target Task2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9" name="流程图: 磁盘 28">
            <a:extLst>
              <a:ext uri="{FF2B5EF4-FFF2-40B4-BE49-F238E27FC236}">
                <a16:creationId xmlns:a16="http://schemas.microsoft.com/office/drawing/2014/main" id="{EB88F7F5-0718-4D55-AD53-0BE3B50819DE}"/>
              </a:ext>
            </a:extLst>
          </p:cNvPr>
          <p:cNvSpPr/>
          <p:nvPr/>
        </p:nvSpPr>
        <p:spPr>
          <a:xfrm>
            <a:off x="10470296" y="4650707"/>
            <a:ext cx="1259401" cy="838200"/>
          </a:xfrm>
          <a:prstGeom prst="flowChartMagneticDisk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Target Task3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9" name="矩形: 圆角 38">
            <a:extLst>
              <a:ext uri="{FF2B5EF4-FFF2-40B4-BE49-F238E27FC236}">
                <a16:creationId xmlns:a16="http://schemas.microsoft.com/office/drawing/2014/main" id="{68775316-1E9B-49FF-B5ED-E5725CF8182C}"/>
              </a:ext>
            </a:extLst>
          </p:cNvPr>
          <p:cNvSpPr/>
          <p:nvPr/>
        </p:nvSpPr>
        <p:spPr>
          <a:xfrm>
            <a:off x="6608465" y="3412046"/>
            <a:ext cx="1418647" cy="514205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Task1 WT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40" name="矩形: 圆角 39">
            <a:extLst>
              <a:ext uri="{FF2B5EF4-FFF2-40B4-BE49-F238E27FC236}">
                <a16:creationId xmlns:a16="http://schemas.microsoft.com/office/drawing/2014/main" id="{EC41E87B-107B-4CC9-BD67-67A2D81CF62F}"/>
              </a:ext>
            </a:extLst>
          </p:cNvPr>
          <p:cNvSpPr/>
          <p:nvPr/>
        </p:nvSpPr>
        <p:spPr>
          <a:xfrm>
            <a:off x="8528379" y="3412046"/>
            <a:ext cx="1418647" cy="514205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Task2 WT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41" name="矩形: 圆角 40">
            <a:extLst>
              <a:ext uri="{FF2B5EF4-FFF2-40B4-BE49-F238E27FC236}">
                <a16:creationId xmlns:a16="http://schemas.microsoft.com/office/drawing/2014/main" id="{CF35A38C-7748-4F85-8D35-1AC5ED023983}"/>
              </a:ext>
            </a:extLst>
          </p:cNvPr>
          <p:cNvSpPr/>
          <p:nvPr/>
        </p:nvSpPr>
        <p:spPr>
          <a:xfrm>
            <a:off x="10390672" y="3412046"/>
            <a:ext cx="1418647" cy="514205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Task3 WT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42" name="箭头: 右 41">
            <a:extLst>
              <a:ext uri="{FF2B5EF4-FFF2-40B4-BE49-F238E27FC236}">
                <a16:creationId xmlns:a16="http://schemas.microsoft.com/office/drawing/2014/main" id="{56B4EE00-0DC0-4996-9020-595016FAA1D0}"/>
              </a:ext>
            </a:extLst>
          </p:cNvPr>
          <p:cNvSpPr/>
          <p:nvPr/>
        </p:nvSpPr>
        <p:spPr>
          <a:xfrm rot="5400000">
            <a:off x="8944961" y="4176965"/>
            <a:ext cx="585480" cy="223031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箭头: 右 42">
            <a:extLst>
              <a:ext uri="{FF2B5EF4-FFF2-40B4-BE49-F238E27FC236}">
                <a16:creationId xmlns:a16="http://schemas.microsoft.com/office/drawing/2014/main" id="{C25C00AE-A97E-45FF-ADE8-1A1D445F4EC5}"/>
              </a:ext>
            </a:extLst>
          </p:cNvPr>
          <p:cNvSpPr/>
          <p:nvPr/>
        </p:nvSpPr>
        <p:spPr>
          <a:xfrm rot="5400000">
            <a:off x="10807254" y="4176964"/>
            <a:ext cx="585480" cy="223031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4" name="连接符: 曲线 43">
            <a:extLst>
              <a:ext uri="{FF2B5EF4-FFF2-40B4-BE49-F238E27FC236}">
                <a16:creationId xmlns:a16="http://schemas.microsoft.com/office/drawing/2014/main" id="{33666606-4ABB-4065-9535-D1AC82CB783E}"/>
              </a:ext>
            </a:extLst>
          </p:cNvPr>
          <p:cNvCxnSpPr>
            <a:cxnSpLocks/>
            <a:stCxn id="24" idx="2"/>
            <a:endCxn id="41" idx="0"/>
          </p:cNvCxnSpPr>
          <p:nvPr/>
        </p:nvCxnSpPr>
        <p:spPr>
          <a:xfrm rot="16200000" flipH="1">
            <a:off x="9811222" y="2123272"/>
            <a:ext cx="715258" cy="1862289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连接符: 曲线 46">
            <a:extLst>
              <a:ext uri="{FF2B5EF4-FFF2-40B4-BE49-F238E27FC236}">
                <a16:creationId xmlns:a16="http://schemas.microsoft.com/office/drawing/2014/main" id="{249384B4-1098-462C-A2C7-C53207A3B5CA}"/>
              </a:ext>
            </a:extLst>
          </p:cNvPr>
          <p:cNvCxnSpPr>
            <a:cxnSpLocks/>
            <a:stCxn id="24" idx="2"/>
            <a:endCxn id="40" idx="0"/>
          </p:cNvCxnSpPr>
          <p:nvPr/>
        </p:nvCxnSpPr>
        <p:spPr>
          <a:xfrm rot="5400000">
            <a:off x="8880076" y="3054415"/>
            <a:ext cx="715258" cy="4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连接符: 曲线 49">
            <a:extLst>
              <a:ext uri="{FF2B5EF4-FFF2-40B4-BE49-F238E27FC236}">
                <a16:creationId xmlns:a16="http://schemas.microsoft.com/office/drawing/2014/main" id="{8E3B4830-672E-4EBE-8AF3-7F443B2D6C36}"/>
              </a:ext>
            </a:extLst>
          </p:cNvPr>
          <p:cNvCxnSpPr>
            <a:cxnSpLocks/>
            <a:stCxn id="24" idx="2"/>
            <a:endCxn id="39" idx="0"/>
          </p:cNvCxnSpPr>
          <p:nvPr/>
        </p:nvCxnSpPr>
        <p:spPr>
          <a:xfrm rot="5400000">
            <a:off x="7920119" y="2094458"/>
            <a:ext cx="715258" cy="1919918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连接符: 肘形 56">
            <a:extLst>
              <a:ext uri="{FF2B5EF4-FFF2-40B4-BE49-F238E27FC236}">
                <a16:creationId xmlns:a16="http://schemas.microsoft.com/office/drawing/2014/main" id="{358EC6C5-8178-42ED-8B19-D8FDE1274688}"/>
              </a:ext>
            </a:extLst>
          </p:cNvPr>
          <p:cNvCxnSpPr>
            <a:stCxn id="27" idx="2"/>
            <a:endCxn id="39" idx="1"/>
          </p:cNvCxnSpPr>
          <p:nvPr/>
        </p:nvCxnSpPr>
        <p:spPr>
          <a:xfrm rot="10800000">
            <a:off x="6608465" y="3669149"/>
            <a:ext cx="79624" cy="1400658"/>
          </a:xfrm>
          <a:prstGeom prst="bentConnector3">
            <a:avLst>
              <a:gd name="adj1" fmla="val 850875"/>
            </a:avLst>
          </a:prstGeom>
          <a:ln w="12700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连接符: 肘形 58">
            <a:extLst>
              <a:ext uri="{FF2B5EF4-FFF2-40B4-BE49-F238E27FC236}">
                <a16:creationId xmlns:a16="http://schemas.microsoft.com/office/drawing/2014/main" id="{FF195EFD-35AA-47A1-86F0-D38D7BD47894}"/>
              </a:ext>
            </a:extLst>
          </p:cNvPr>
          <p:cNvCxnSpPr>
            <a:cxnSpLocks/>
            <a:stCxn id="28" idx="2"/>
            <a:endCxn id="40" idx="1"/>
          </p:cNvCxnSpPr>
          <p:nvPr/>
        </p:nvCxnSpPr>
        <p:spPr>
          <a:xfrm rot="10800000">
            <a:off x="8528379" y="3669149"/>
            <a:ext cx="79624" cy="1400658"/>
          </a:xfrm>
          <a:prstGeom prst="bentConnector3">
            <a:avLst>
              <a:gd name="adj1" fmla="val 387099"/>
            </a:avLst>
          </a:prstGeom>
          <a:ln w="12700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连接符: 肘形 61">
            <a:extLst>
              <a:ext uri="{FF2B5EF4-FFF2-40B4-BE49-F238E27FC236}">
                <a16:creationId xmlns:a16="http://schemas.microsoft.com/office/drawing/2014/main" id="{B78271CE-D320-4A6D-992E-1E09139F94AC}"/>
              </a:ext>
            </a:extLst>
          </p:cNvPr>
          <p:cNvCxnSpPr>
            <a:cxnSpLocks/>
            <a:stCxn id="29" idx="2"/>
            <a:endCxn id="41" idx="1"/>
          </p:cNvCxnSpPr>
          <p:nvPr/>
        </p:nvCxnSpPr>
        <p:spPr>
          <a:xfrm rot="10800000">
            <a:off x="10390672" y="3669149"/>
            <a:ext cx="79624" cy="1400658"/>
          </a:xfrm>
          <a:prstGeom prst="bentConnector3">
            <a:avLst>
              <a:gd name="adj1" fmla="val 387099"/>
            </a:avLst>
          </a:prstGeom>
          <a:ln w="12700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文本框 65">
            <a:extLst>
              <a:ext uri="{FF2B5EF4-FFF2-40B4-BE49-F238E27FC236}">
                <a16:creationId xmlns:a16="http://schemas.microsoft.com/office/drawing/2014/main" id="{7288FEFF-F398-48E5-965E-B032510B6DBA}"/>
              </a:ext>
            </a:extLst>
          </p:cNvPr>
          <p:cNvSpPr txBox="1"/>
          <p:nvPr/>
        </p:nvSpPr>
        <p:spPr>
          <a:xfrm>
            <a:off x="5396273" y="3084374"/>
            <a:ext cx="12121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/>
              <a:t>Task </a:t>
            </a:r>
          </a:p>
          <a:p>
            <a:pPr algn="just"/>
            <a:r>
              <a:rPr lang="en-US" altLang="zh-CN" sz="1600" dirty="0"/>
              <a:t>Information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428704316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5662" y="-41136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Task-Agnostic WT vs Task-Adaptive WT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257102" y="857020"/>
            <a:ext cx="904186" cy="2516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264831" y="857020"/>
            <a:ext cx="5307052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0" name="文本框 29">
            <a:extLst>
              <a:ext uri="{FF2B5EF4-FFF2-40B4-BE49-F238E27FC236}">
                <a16:creationId xmlns:a16="http://schemas.microsoft.com/office/drawing/2014/main" id="{7D23A009-E7B0-4E81-9F07-6B6B58D99384}"/>
              </a:ext>
            </a:extLst>
          </p:cNvPr>
          <p:cNvSpPr txBox="1"/>
          <p:nvPr/>
        </p:nvSpPr>
        <p:spPr>
          <a:xfrm>
            <a:off x="1818655" y="1901809"/>
            <a:ext cx="2234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2000" dirty="0"/>
              <a:t>Task-Agnostic WT</a:t>
            </a:r>
            <a:endParaRPr lang="zh-CN" altLang="en-US" sz="2000" dirty="0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011D219D-EDC3-48A1-A3AD-8C9920F1A715}"/>
              </a:ext>
            </a:extLst>
          </p:cNvPr>
          <p:cNvSpPr txBox="1"/>
          <p:nvPr/>
        </p:nvSpPr>
        <p:spPr>
          <a:xfrm>
            <a:off x="6828805" y="1901809"/>
            <a:ext cx="24470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2000" dirty="0"/>
              <a:t>Task-Adaptive WT</a:t>
            </a:r>
            <a:endParaRPr lang="zh-CN" altLang="en-US" sz="2000" dirty="0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26BEFD1B-E488-47DB-8129-6650B72B8809}"/>
              </a:ext>
            </a:extLst>
          </p:cNvPr>
          <p:cNvSpPr txBox="1"/>
          <p:nvPr/>
        </p:nvSpPr>
        <p:spPr>
          <a:xfrm>
            <a:off x="1818654" y="2445467"/>
            <a:ext cx="3606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dirty="0"/>
              <a:t>Strength:</a:t>
            </a:r>
          </a:p>
          <a:p>
            <a:pPr algn="just"/>
            <a:r>
              <a:rPr lang="en-US" altLang="zh-CN" dirty="0"/>
              <a:t>    Universal transferability</a:t>
            </a:r>
          </a:p>
          <a:p>
            <a:pPr algn="just"/>
            <a:endParaRPr lang="en-US" altLang="zh-CN" dirty="0"/>
          </a:p>
          <a:p>
            <a:pPr algn="just"/>
            <a:r>
              <a:rPr lang="en-US" altLang="zh-CN" dirty="0"/>
              <a:t>Weakness:</a:t>
            </a:r>
          </a:p>
          <a:p>
            <a:pPr algn="just"/>
            <a:r>
              <a:rPr lang="en-US" altLang="zh-CN" dirty="0"/>
              <a:t>    Lower pruning ratio</a:t>
            </a:r>
            <a:endParaRPr lang="zh-CN" altLang="en-US" dirty="0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58F99D31-7CD7-468B-8039-36E573A45371}"/>
              </a:ext>
            </a:extLst>
          </p:cNvPr>
          <p:cNvSpPr txBox="1"/>
          <p:nvPr/>
        </p:nvSpPr>
        <p:spPr>
          <a:xfrm>
            <a:off x="6872654" y="2400040"/>
            <a:ext cx="350069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2000" dirty="0"/>
              <a:t>Strength:</a:t>
            </a:r>
          </a:p>
          <a:p>
            <a:pPr algn="just"/>
            <a:r>
              <a:rPr lang="en-US" altLang="zh-CN" sz="2000" dirty="0"/>
              <a:t>    Higher pruning ratio</a:t>
            </a:r>
          </a:p>
          <a:p>
            <a:pPr algn="just"/>
            <a:endParaRPr lang="en-US" altLang="zh-CN" sz="2000" dirty="0"/>
          </a:p>
          <a:p>
            <a:pPr algn="just"/>
            <a:r>
              <a:rPr lang="en-US" altLang="zh-CN" sz="2000" dirty="0"/>
              <a:t>Weakness:</a:t>
            </a:r>
          </a:p>
          <a:p>
            <a:pPr algn="just"/>
            <a:r>
              <a:rPr lang="en-US" altLang="zh-CN" sz="2000" dirty="0"/>
              <a:t>    Require task information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26980046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5662" y="-41136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Task-Adaptive WT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257102" y="857020"/>
            <a:ext cx="904186" cy="2516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264831" y="857020"/>
            <a:ext cx="5307052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0CCC432F-677A-4BEB-B43E-194D7DDA4100}"/>
              </a:ext>
            </a:extLst>
          </p:cNvPr>
          <p:cNvSpPr txBox="1"/>
          <p:nvPr/>
        </p:nvSpPr>
        <p:spPr>
          <a:xfrm>
            <a:off x="257102" y="6256867"/>
            <a:ext cx="2121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Arxiv</a:t>
            </a:r>
            <a:r>
              <a:rPr lang="en-US" altLang="zh-CN" dirty="0"/>
              <a:t> preprint 2020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CF6188C-08EE-47A9-A8C5-2A99752D62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4715" y="1169569"/>
            <a:ext cx="7082570" cy="928862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F1FCF2A9-AC96-4588-9F63-B35E2E4339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5029" y="2367246"/>
            <a:ext cx="6161942" cy="3995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12080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5662" y="-41136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Task-Adaptive WT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257102" y="857020"/>
            <a:ext cx="904186" cy="2516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264831" y="857020"/>
            <a:ext cx="5307052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0CCC432F-677A-4BEB-B43E-194D7DDA4100}"/>
              </a:ext>
            </a:extLst>
          </p:cNvPr>
          <p:cNvSpPr txBox="1"/>
          <p:nvPr/>
        </p:nvSpPr>
        <p:spPr>
          <a:xfrm>
            <a:off x="257102" y="6256867"/>
            <a:ext cx="2121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Arxiv</a:t>
            </a:r>
            <a:r>
              <a:rPr lang="en-US" altLang="zh-CN" dirty="0"/>
              <a:t> preprint 2020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26F65EA-9A8E-4C96-8960-C12C63D4D6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1675" y="2222003"/>
            <a:ext cx="8248650" cy="3778977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A9EBD091-E27F-4AED-9DB6-8866DB04B518}"/>
              </a:ext>
            </a:extLst>
          </p:cNvPr>
          <p:cNvSpPr txBox="1"/>
          <p:nvPr/>
        </p:nvSpPr>
        <p:spPr>
          <a:xfrm>
            <a:off x="1016000" y="1090898"/>
            <a:ext cx="1016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/>
              <a:t>Meta-Learning to Prune Attention Heads</a:t>
            </a:r>
          </a:p>
        </p:txBody>
      </p:sp>
    </p:spTree>
    <p:extLst>
      <p:ext uri="{BB962C8B-B14F-4D97-AF65-F5344CB8AC3E}">
        <p14:creationId xmlns:p14="http://schemas.microsoft.com/office/powerpoint/2010/main" val="298897850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5662" y="-41136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Task-Adaptive WT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257102" y="857020"/>
            <a:ext cx="904186" cy="2516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264831" y="857020"/>
            <a:ext cx="5307052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0CCC432F-677A-4BEB-B43E-194D7DDA4100}"/>
              </a:ext>
            </a:extLst>
          </p:cNvPr>
          <p:cNvSpPr txBox="1"/>
          <p:nvPr/>
        </p:nvSpPr>
        <p:spPr>
          <a:xfrm>
            <a:off x="257102" y="6256867"/>
            <a:ext cx="2121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Arxiv</a:t>
            </a:r>
            <a:r>
              <a:rPr lang="en-US" altLang="zh-CN" dirty="0"/>
              <a:t> preprint 2020</a:t>
            </a:r>
            <a:endParaRPr lang="zh-CN" altLang="en-US" dirty="0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C0F37764-951A-4BEF-B31C-0EDEF4F89ECC}"/>
              </a:ext>
            </a:extLst>
          </p:cNvPr>
          <p:cNvSpPr/>
          <p:nvPr/>
        </p:nvSpPr>
        <p:spPr>
          <a:xfrm>
            <a:off x="5097872" y="3397744"/>
            <a:ext cx="1418647" cy="514205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BERT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9" name="流程图: 磁盘 8">
            <a:extLst>
              <a:ext uri="{FF2B5EF4-FFF2-40B4-BE49-F238E27FC236}">
                <a16:creationId xmlns:a16="http://schemas.microsoft.com/office/drawing/2014/main" id="{7FAB165E-ED67-41E2-8019-A2414AD6B547}"/>
              </a:ext>
            </a:extLst>
          </p:cNvPr>
          <p:cNvSpPr/>
          <p:nvPr/>
        </p:nvSpPr>
        <p:spPr>
          <a:xfrm>
            <a:off x="3855081" y="5576058"/>
            <a:ext cx="985086" cy="606592"/>
          </a:xfrm>
          <a:prstGeom prst="flowChartMagneticDisk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Task1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3" name="流程图: 磁盘 12">
            <a:extLst>
              <a:ext uri="{FF2B5EF4-FFF2-40B4-BE49-F238E27FC236}">
                <a16:creationId xmlns:a16="http://schemas.microsoft.com/office/drawing/2014/main" id="{E18C2430-E8D0-4C69-95AE-BA838E0DC798}"/>
              </a:ext>
            </a:extLst>
          </p:cNvPr>
          <p:cNvSpPr/>
          <p:nvPr/>
        </p:nvSpPr>
        <p:spPr>
          <a:xfrm>
            <a:off x="5061280" y="5576058"/>
            <a:ext cx="985086" cy="606592"/>
          </a:xfrm>
          <a:prstGeom prst="flowChartMagneticDisk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Task2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4" name="流程图: 磁盘 13">
            <a:extLst>
              <a:ext uri="{FF2B5EF4-FFF2-40B4-BE49-F238E27FC236}">
                <a16:creationId xmlns:a16="http://schemas.microsoft.com/office/drawing/2014/main" id="{1D317652-B72A-4086-84FD-DB6653BB6137}"/>
              </a:ext>
            </a:extLst>
          </p:cNvPr>
          <p:cNvSpPr/>
          <p:nvPr/>
        </p:nvSpPr>
        <p:spPr>
          <a:xfrm>
            <a:off x="6267479" y="5576058"/>
            <a:ext cx="985086" cy="606592"/>
          </a:xfrm>
          <a:prstGeom prst="flowChartMagneticDisk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Task3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93B3FC2D-9166-4858-A3AA-352EFAFB38DD}"/>
              </a:ext>
            </a:extLst>
          </p:cNvPr>
          <p:cNvSpPr/>
          <p:nvPr/>
        </p:nvSpPr>
        <p:spPr>
          <a:xfrm>
            <a:off x="3741128" y="5386946"/>
            <a:ext cx="3908180" cy="1165036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B81073D4-860C-412B-8664-269AC5C077C4}"/>
              </a:ext>
            </a:extLst>
          </p:cNvPr>
          <p:cNvSpPr txBox="1"/>
          <p:nvPr/>
        </p:nvSpPr>
        <p:spPr>
          <a:xfrm>
            <a:off x="5159241" y="6179986"/>
            <a:ext cx="2540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Source Tasks Datasets</a:t>
            </a:r>
            <a:endParaRPr lang="zh-CN" altLang="en-US" dirty="0"/>
          </a:p>
        </p:txBody>
      </p:sp>
      <p:sp>
        <p:nvSpPr>
          <p:cNvPr id="16" name="流程图: 多文档 15">
            <a:extLst>
              <a:ext uri="{FF2B5EF4-FFF2-40B4-BE49-F238E27FC236}">
                <a16:creationId xmlns:a16="http://schemas.microsoft.com/office/drawing/2014/main" id="{9021A09F-CCB6-46EF-9997-12CE88E98E70}"/>
              </a:ext>
            </a:extLst>
          </p:cNvPr>
          <p:cNvSpPr/>
          <p:nvPr/>
        </p:nvSpPr>
        <p:spPr>
          <a:xfrm>
            <a:off x="5243176" y="4525315"/>
            <a:ext cx="1024303" cy="514205"/>
          </a:xfrm>
          <a:prstGeom prst="flowChartMulti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/>
              <a:t>A batch of data</a:t>
            </a:r>
            <a:endParaRPr lang="zh-CN" altLang="en-US" sz="1200" dirty="0"/>
          </a:p>
        </p:txBody>
      </p: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D0BEE2B1-903E-485C-990C-72FD9494ADCE}"/>
              </a:ext>
            </a:extLst>
          </p:cNvPr>
          <p:cNvCxnSpPr>
            <a:stCxn id="3" idx="0"/>
            <a:endCxn id="16" idx="2"/>
          </p:cNvCxnSpPr>
          <p:nvPr/>
        </p:nvCxnSpPr>
        <p:spPr>
          <a:xfrm flipH="1" flipV="1">
            <a:off x="5684101" y="5020047"/>
            <a:ext cx="11117" cy="36689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4303424A-F406-452C-ACC7-F14A6E18CFC3}"/>
              </a:ext>
            </a:extLst>
          </p:cNvPr>
          <p:cNvCxnSpPr>
            <a:cxnSpLocks/>
            <a:stCxn id="16" idx="0"/>
            <a:endCxn id="8" idx="2"/>
          </p:cNvCxnSpPr>
          <p:nvPr/>
        </p:nvCxnSpPr>
        <p:spPr>
          <a:xfrm flipH="1" flipV="1">
            <a:off x="5807196" y="3911949"/>
            <a:ext cx="18600" cy="613366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7" name="图片 26">
            <a:extLst>
              <a:ext uri="{FF2B5EF4-FFF2-40B4-BE49-F238E27FC236}">
                <a16:creationId xmlns:a16="http://schemas.microsoft.com/office/drawing/2014/main" id="{3A9D12B9-295F-4D09-BF0C-B11A5A174C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0936" y="3213433"/>
            <a:ext cx="1054944" cy="869459"/>
          </a:xfrm>
          <a:prstGeom prst="rect">
            <a:avLst/>
          </a:prstGeom>
        </p:spPr>
      </p:pic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D3E4E731-8F4B-4421-9974-1EC9940F42E4}"/>
              </a:ext>
            </a:extLst>
          </p:cNvPr>
          <p:cNvSpPr/>
          <p:nvPr/>
        </p:nvSpPr>
        <p:spPr>
          <a:xfrm>
            <a:off x="8904304" y="3391059"/>
            <a:ext cx="1418647" cy="514205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CNN meta-learner</a:t>
            </a:r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5D74E8C6-25CC-4674-AFF6-9A0FD137400F}"/>
              </a:ext>
            </a:extLst>
          </p:cNvPr>
          <p:cNvCxnSpPr>
            <a:cxnSpLocks/>
            <a:stCxn id="8" idx="3"/>
            <a:endCxn id="27" idx="1"/>
          </p:cNvCxnSpPr>
          <p:nvPr/>
        </p:nvCxnSpPr>
        <p:spPr>
          <a:xfrm flipV="1">
            <a:off x="6516519" y="3648163"/>
            <a:ext cx="794417" cy="668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文本框 34">
            <a:extLst>
              <a:ext uri="{FF2B5EF4-FFF2-40B4-BE49-F238E27FC236}">
                <a16:creationId xmlns:a16="http://schemas.microsoft.com/office/drawing/2014/main" id="{B69EC764-6F91-4C9E-98E7-33F5955B2F56}"/>
              </a:ext>
            </a:extLst>
          </p:cNvPr>
          <p:cNvSpPr txBox="1"/>
          <p:nvPr/>
        </p:nvSpPr>
        <p:spPr>
          <a:xfrm>
            <a:off x="7099361" y="2924565"/>
            <a:ext cx="1697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attention maps</a:t>
            </a:r>
            <a:endParaRPr lang="zh-CN" altLang="en-US" dirty="0"/>
          </a:p>
        </p:txBody>
      </p:sp>
      <p:cxnSp>
        <p:nvCxnSpPr>
          <p:cNvPr id="42" name="连接符: 肘形 41">
            <a:extLst>
              <a:ext uri="{FF2B5EF4-FFF2-40B4-BE49-F238E27FC236}">
                <a16:creationId xmlns:a16="http://schemas.microsoft.com/office/drawing/2014/main" id="{25704129-9A1E-4CB2-9245-6C051A59D340}"/>
              </a:ext>
            </a:extLst>
          </p:cNvPr>
          <p:cNvCxnSpPr>
            <a:cxnSpLocks/>
            <a:stCxn id="28" idx="2"/>
          </p:cNvCxnSpPr>
          <p:nvPr/>
        </p:nvCxnSpPr>
        <p:spPr>
          <a:xfrm rot="5400000">
            <a:off x="7867810" y="2166130"/>
            <a:ext cx="6684" cy="3484953"/>
          </a:xfrm>
          <a:prstGeom prst="bentConnector3">
            <a:avLst>
              <a:gd name="adj1" fmla="val 8124102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直接箭头连接符 42">
            <a:extLst>
              <a:ext uri="{FF2B5EF4-FFF2-40B4-BE49-F238E27FC236}">
                <a16:creationId xmlns:a16="http://schemas.microsoft.com/office/drawing/2014/main" id="{95A63409-3BF4-4B0E-AE0D-1648B24008AB}"/>
              </a:ext>
            </a:extLst>
          </p:cNvPr>
          <p:cNvCxnSpPr>
            <a:cxnSpLocks/>
            <a:stCxn id="27" idx="3"/>
            <a:endCxn id="28" idx="1"/>
          </p:cNvCxnSpPr>
          <p:nvPr/>
        </p:nvCxnSpPr>
        <p:spPr>
          <a:xfrm flipV="1">
            <a:off x="8365880" y="3648162"/>
            <a:ext cx="538424" cy="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矩形: 圆角 50">
            <a:extLst>
              <a:ext uri="{FF2B5EF4-FFF2-40B4-BE49-F238E27FC236}">
                <a16:creationId xmlns:a16="http://schemas.microsoft.com/office/drawing/2014/main" id="{55434CD5-BC84-4622-A492-8E28E4D62506}"/>
              </a:ext>
            </a:extLst>
          </p:cNvPr>
          <p:cNvSpPr/>
          <p:nvPr/>
        </p:nvSpPr>
        <p:spPr>
          <a:xfrm>
            <a:off x="3421520" y="3397743"/>
            <a:ext cx="1418647" cy="514205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Pruned BERT</a:t>
            </a:r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52" name="连接符: 肘形 51">
            <a:extLst>
              <a:ext uri="{FF2B5EF4-FFF2-40B4-BE49-F238E27FC236}">
                <a16:creationId xmlns:a16="http://schemas.microsoft.com/office/drawing/2014/main" id="{5683C512-82D5-4B1B-821E-082E813C78DC}"/>
              </a:ext>
            </a:extLst>
          </p:cNvPr>
          <p:cNvCxnSpPr>
            <a:cxnSpLocks/>
            <a:stCxn id="8" idx="1"/>
            <a:endCxn id="51" idx="3"/>
          </p:cNvCxnSpPr>
          <p:nvPr/>
        </p:nvCxnSpPr>
        <p:spPr>
          <a:xfrm rot="10800000">
            <a:off x="4840168" y="3654847"/>
            <a:ext cx="257705" cy="1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连接符: 肘形 55">
            <a:extLst>
              <a:ext uri="{FF2B5EF4-FFF2-40B4-BE49-F238E27FC236}">
                <a16:creationId xmlns:a16="http://schemas.microsoft.com/office/drawing/2014/main" id="{B4A37DBE-8304-4212-A611-AFA30BD25EEB}"/>
              </a:ext>
            </a:extLst>
          </p:cNvPr>
          <p:cNvCxnSpPr>
            <a:cxnSpLocks/>
            <a:stCxn id="16" idx="1"/>
            <a:endCxn id="51" idx="2"/>
          </p:cNvCxnSpPr>
          <p:nvPr/>
        </p:nvCxnSpPr>
        <p:spPr>
          <a:xfrm rot="10800000">
            <a:off x="4130844" y="3911948"/>
            <a:ext cx="1112332" cy="870470"/>
          </a:xfrm>
          <a:prstGeom prst="bentConnector2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2" name="图片 61">
            <a:extLst>
              <a:ext uri="{FF2B5EF4-FFF2-40B4-BE49-F238E27FC236}">
                <a16:creationId xmlns:a16="http://schemas.microsoft.com/office/drawing/2014/main" id="{923A7EC7-BB9C-4065-AAE8-B6160514C6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9265" y="2143418"/>
            <a:ext cx="1083156" cy="975213"/>
          </a:xfrm>
          <a:prstGeom prst="rect">
            <a:avLst/>
          </a:prstGeom>
        </p:spPr>
      </p:pic>
      <p:pic>
        <p:nvPicPr>
          <p:cNvPr id="64" name="图片 63">
            <a:extLst>
              <a:ext uri="{FF2B5EF4-FFF2-40B4-BE49-F238E27FC236}">
                <a16:creationId xmlns:a16="http://schemas.microsoft.com/office/drawing/2014/main" id="{43D5040D-E750-40C9-BFC1-49FD4A4AEA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4855" y="2131971"/>
            <a:ext cx="1144679" cy="986660"/>
          </a:xfrm>
          <a:prstGeom prst="rect">
            <a:avLst/>
          </a:prstGeom>
        </p:spPr>
      </p:pic>
      <p:cxnSp>
        <p:nvCxnSpPr>
          <p:cNvPr id="65" name="直接箭头连接符 64">
            <a:extLst>
              <a:ext uri="{FF2B5EF4-FFF2-40B4-BE49-F238E27FC236}">
                <a16:creationId xmlns:a16="http://schemas.microsoft.com/office/drawing/2014/main" id="{40D215E6-2299-4CC0-BF06-D4D8BC34C426}"/>
              </a:ext>
            </a:extLst>
          </p:cNvPr>
          <p:cNvCxnSpPr>
            <a:cxnSpLocks/>
            <a:stCxn id="8" idx="0"/>
            <a:endCxn id="64" idx="2"/>
          </p:cNvCxnSpPr>
          <p:nvPr/>
        </p:nvCxnSpPr>
        <p:spPr>
          <a:xfrm flipH="1" flipV="1">
            <a:off x="5807195" y="3118631"/>
            <a:ext cx="1" cy="27911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直接箭头连接符 68">
            <a:extLst>
              <a:ext uri="{FF2B5EF4-FFF2-40B4-BE49-F238E27FC236}">
                <a16:creationId xmlns:a16="http://schemas.microsoft.com/office/drawing/2014/main" id="{6D6D49DF-780B-4C90-A910-173C6DD88E50}"/>
              </a:ext>
            </a:extLst>
          </p:cNvPr>
          <p:cNvCxnSpPr>
            <a:cxnSpLocks/>
            <a:stCxn id="51" idx="0"/>
            <a:endCxn id="62" idx="2"/>
          </p:cNvCxnSpPr>
          <p:nvPr/>
        </p:nvCxnSpPr>
        <p:spPr>
          <a:xfrm flipH="1" flipV="1">
            <a:off x="4130843" y="3118631"/>
            <a:ext cx="1" cy="279112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箭头: 左右 75">
            <a:extLst>
              <a:ext uri="{FF2B5EF4-FFF2-40B4-BE49-F238E27FC236}">
                <a16:creationId xmlns:a16="http://schemas.microsoft.com/office/drawing/2014/main" id="{F258A016-58C1-4278-AEFA-4246566552C6}"/>
              </a:ext>
            </a:extLst>
          </p:cNvPr>
          <p:cNvSpPr/>
          <p:nvPr/>
        </p:nvSpPr>
        <p:spPr>
          <a:xfrm>
            <a:off x="4724209" y="2548947"/>
            <a:ext cx="448408" cy="180217"/>
          </a:xfrm>
          <a:prstGeom prst="left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8" name="图片 77">
            <a:extLst>
              <a:ext uri="{FF2B5EF4-FFF2-40B4-BE49-F238E27FC236}">
                <a16:creationId xmlns:a16="http://schemas.microsoft.com/office/drawing/2014/main" id="{4B32F848-336B-4911-8126-EA93648A57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72421" y="1755178"/>
            <a:ext cx="682683" cy="362825"/>
          </a:xfrm>
          <a:prstGeom prst="rect">
            <a:avLst/>
          </a:prstGeom>
        </p:spPr>
      </p:pic>
      <p:cxnSp>
        <p:nvCxnSpPr>
          <p:cNvPr id="79" name="连接符: 肘形 78">
            <a:extLst>
              <a:ext uri="{FF2B5EF4-FFF2-40B4-BE49-F238E27FC236}">
                <a16:creationId xmlns:a16="http://schemas.microsoft.com/office/drawing/2014/main" id="{53202ABD-2099-4CC0-BEC0-1DDEC1F80880}"/>
              </a:ext>
            </a:extLst>
          </p:cNvPr>
          <p:cNvCxnSpPr>
            <a:cxnSpLocks/>
            <a:stCxn id="78" idx="3"/>
            <a:endCxn id="28" idx="0"/>
          </p:cNvCxnSpPr>
          <p:nvPr/>
        </p:nvCxnSpPr>
        <p:spPr>
          <a:xfrm>
            <a:off x="5355104" y="1936591"/>
            <a:ext cx="4258524" cy="1454468"/>
          </a:xfrm>
          <a:prstGeom prst="bentConnector2">
            <a:avLst/>
          </a:prstGeom>
          <a:ln w="127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文本框 83">
            <a:extLst>
              <a:ext uri="{FF2B5EF4-FFF2-40B4-BE49-F238E27FC236}">
                <a16:creationId xmlns:a16="http://schemas.microsoft.com/office/drawing/2014/main" id="{D6C5F3B4-86F7-49CF-8BE2-07B807FC5D26}"/>
              </a:ext>
            </a:extLst>
          </p:cNvPr>
          <p:cNvSpPr txBox="1"/>
          <p:nvPr/>
        </p:nvSpPr>
        <p:spPr>
          <a:xfrm>
            <a:off x="1016000" y="1090898"/>
            <a:ext cx="1016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/>
              <a:t>Training CNN Meta-Learner</a:t>
            </a:r>
          </a:p>
        </p:txBody>
      </p:sp>
      <p:cxnSp>
        <p:nvCxnSpPr>
          <p:cNvPr id="86" name="直接箭头连接符 85">
            <a:extLst>
              <a:ext uri="{FF2B5EF4-FFF2-40B4-BE49-F238E27FC236}">
                <a16:creationId xmlns:a16="http://schemas.microsoft.com/office/drawing/2014/main" id="{09957D88-5906-4E5C-A101-B3024004AAD9}"/>
              </a:ext>
            </a:extLst>
          </p:cNvPr>
          <p:cNvCxnSpPr>
            <a:cxnSpLocks/>
          </p:cNvCxnSpPr>
          <p:nvPr/>
        </p:nvCxnSpPr>
        <p:spPr>
          <a:xfrm>
            <a:off x="9534577" y="4566673"/>
            <a:ext cx="783599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直接箭头连接符 87">
            <a:extLst>
              <a:ext uri="{FF2B5EF4-FFF2-40B4-BE49-F238E27FC236}">
                <a16:creationId xmlns:a16="http://schemas.microsoft.com/office/drawing/2014/main" id="{BC6A7A38-915A-4DB4-80DE-0BBF964422C5}"/>
              </a:ext>
            </a:extLst>
          </p:cNvPr>
          <p:cNvCxnSpPr>
            <a:cxnSpLocks/>
          </p:cNvCxnSpPr>
          <p:nvPr/>
        </p:nvCxnSpPr>
        <p:spPr>
          <a:xfrm>
            <a:off x="9534577" y="4982842"/>
            <a:ext cx="783599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直接箭头连接符 88">
            <a:extLst>
              <a:ext uri="{FF2B5EF4-FFF2-40B4-BE49-F238E27FC236}">
                <a16:creationId xmlns:a16="http://schemas.microsoft.com/office/drawing/2014/main" id="{233BC6CD-39C1-4A62-AA47-D6C4A8DB2EF7}"/>
              </a:ext>
            </a:extLst>
          </p:cNvPr>
          <p:cNvCxnSpPr>
            <a:cxnSpLocks/>
          </p:cNvCxnSpPr>
          <p:nvPr/>
        </p:nvCxnSpPr>
        <p:spPr>
          <a:xfrm>
            <a:off x="9534576" y="5413666"/>
            <a:ext cx="783599" cy="0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直接箭头连接符 89">
            <a:extLst>
              <a:ext uri="{FF2B5EF4-FFF2-40B4-BE49-F238E27FC236}">
                <a16:creationId xmlns:a16="http://schemas.microsoft.com/office/drawing/2014/main" id="{CD64CC9E-F410-4819-9A8D-2B64B3D709FA}"/>
              </a:ext>
            </a:extLst>
          </p:cNvPr>
          <p:cNvCxnSpPr>
            <a:cxnSpLocks/>
          </p:cNvCxnSpPr>
          <p:nvPr/>
        </p:nvCxnSpPr>
        <p:spPr>
          <a:xfrm>
            <a:off x="9535067" y="5850062"/>
            <a:ext cx="783599" cy="0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1" name="文本框 90">
            <a:extLst>
              <a:ext uri="{FF2B5EF4-FFF2-40B4-BE49-F238E27FC236}">
                <a16:creationId xmlns:a16="http://schemas.microsoft.com/office/drawing/2014/main" id="{3CDBC53F-A123-4D54-9B9D-0ED30E430FBD}"/>
              </a:ext>
            </a:extLst>
          </p:cNvPr>
          <p:cNvSpPr txBox="1"/>
          <p:nvPr/>
        </p:nvSpPr>
        <p:spPr>
          <a:xfrm>
            <a:off x="10380414" y="4412784"/>
            <a:ext cx="18115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BERT Forward Pass</a:t>
            </a:r>
            <a:endParaRPr lang="zh-CN" altLang="en-US" sz="1400" dirty="0"/>
          </a:p>
        </p:txBody>
      </p:sp>
      <p:sp>
        <p:nvSpPr>
          <p:cNvPr id="92" name="文本框 91">
            <a:extLst>
              <a:ext uri="{FF2B5EF4-FFF2-40B4-BE49-F238E27FC236}">
                <a16:creationId xmlns:a16="http://schemas.microsoft.com/office/drawing/2014/main" id="{D219A3E3-1549-47EB-920C-EB730656FD1E}"/>
              </a:ext>
            </a:extLst>
          </p:cNvPr>
          <p:cNvSpPr txBox="1"/>
          <p:nvPr/>
        </p:nvSpPr>
        <p:spPr>
          <a:xfrm>
            <a:off x="10369963" y="4832149"/>
            <a:ext cx="8018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Pruning</a:t>
            </a:r>
            <a:endParaRPr lang="zh-CN" altLang="en-US" sz="1400" dirty="0"/>
          </a:p>
        </p:txBody>
      </p:sp>
      <p:sp>
        <p:nvSpPr>
          <p:cNvPr id="93" name="文本框 92">
            <a:extLst>
              <a:ext uri="{FF2B5EF4-FFF2-40B4-BE49-F238E27FC236}">
                <a16:creationId xmlns:a16="http://schemas.microsoft.com/office/drawing/2014/main" id="{7BFECAF1-75F8-4398-B87B-3FFDB7DCE1FE}"/>
              </a:ext>
            </a:extLst>
          </p:cNvPr>
          <p:cNvSpPr txBox="1"/>
          <p:nvPr/>
        </p:nvSpPr>
        <p:spPr>
          <a:xfrm>
            <a:off x="10360929" y="5171771"/>
            <a:ext cx="13338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Pruned BERT </a:t>
            </a:r>
          </a:p>
          <a:p>
            <a:r>
              <a:rPr lang="en-US" altLang="zh-CN" sz="1400" dirty="0"/>
              <a:t>Forward Pass</a:t>
            </a:r>
            <a:endParaRPr lang="zh-CN" altLang="en-US" sz="1400" dirty="0"/>
          </a:p>
        </p:txBody>
      </p:sp>
      <p:sp>
        <p:nvSpPr>
          <p:cNvPr id="94" name="文本框 93">
            <a:extLst>
              <a:ext uri="{FF2B5EF4-FFF2-40B4-BE49-F238E27FC236}">
                <a16:creationId xmlns:a16="http://schemas.microsoft.com/office/drawing/2014/main" id="{4104C81B-0715-4FBF-81BD-88E6D649AB3F}"/>
              </a:ext>
            </a:extLst>
          </p:cNvPr>
          <p:cNvSpPr txBox="1"/>
          <p:nvPr/>
        </p:nvSpPr>
        <p:spPr>
          <a:xfrm>
            <a:off x="10368595" y="5709269"/>
            <a:ext cx="14975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Gradient Update</a:t>
            </a:r>
            <a:endParaRPr lang="zh-CN" altLang="en-US" sz="1400" dirty="0"/>
          </a:p>
        </p:txBody>
      </p:sp>
      <p:sp>
        <p:nvSpPr>
          <p:cNvPr id="95" name="矩形: 圆角 94">
            <a:extLst>
              <a:ext uri="{FF2B5EF4-FFF2-40B4-BE49-F238E27FC236}">
                <a16:creationId xmlns:a16="http://schemas.microsoft.com/office/drawing/2014/main" id="{F5390329-B9ED-4783-8C44-1766F517CF0A}"/>
              </a:ext>
            </a:extLst>
          </p:cNvPr>
          <p:cNvSpPr/>
          <p:nvPr/>
        </p:nvSpPr>
        <p:spPr>
          <a:xfrm>
            <a:off x="9476460" y="6158471"/>
            <a:ext cx="884469" cy="18091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96" name="矩形: 圆角 95">
            <a:extLst>
              <a:ext uri="{FF2B5EF4-FFF2-40B4-BE49-F238E27FC236}">
                <a16:creationId xmlns:a16="http://schemas.microsoft.com/office/drawing/2014/main" id="{B14ECAB0-325C-4005-9C5B-538D4AD780E3}"/>
              </a:ext>
            </a:extLst>
          </p:cNvPr>
          <p:cNvSpPr/>
          <p:nvPr/>
        </p:nvSpPr>
        <p:spPr>
          <a:xfrm>
            <a:off x="9484126" y="6548393"/>
            <a:ext cx="884469" cy="18091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97" name="文本框 96">
            <a:extLst>
              <a:ext uri="{FF2B5EF4-FFF2-40B4-BE49-F238E27FC236}">
                <a16:creationId xmlns:a16="http://schemas.microsoft.com/office/drawing/2014/main" id="{82B5CF8D-40DD-4C10-8F26-90A1764B7266}"/>
              </a:ext>
            </a:extLst>
          </p:cNvPr>
          <p:cNvSpPr txBox="1"/>
          <p:nvPr/>
        </p:nvSpPr>
        <p:spPr>
          <a:xfrm>
            <a:off x="10376450" y="6095037"/>
            <a:ext cx="7409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Freeze</a:t>
            </a:r>
            <a:endParaRPr lang="zh-CN" altLang="en-US" sz="1400" dirty="0"/>
          </a:p>
        </p:txBody>
      </p:sp>
      <p:sp>
        <p:nvSpPr>
          <p:cNvPr id="98" name="文本框 97">
            <a:extLst>
              <a:ext uri="{FF2B5EF4-FFF2-40B4-BE49-F238E27FC236}">
                <a16:creationId xmlns:a16="http://schemas.microsoft.com/office/drawing/2014/main" id="{FB573598-042E-4664-80C3-8B4CA465907E}"/>
              </a:ext>
            </a:extLst>
          </p:cNvPr>
          <p:cNvSpPr txBox="1"/>
          <p:nvPr/>
        </p:nvSpPr>
        <p:spPr>
          <a:xfrm>
            <a:off x="10362813" y="6492330"/>
            <a:ext cx="9233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Trainable</a:t>
            </a:r>
            <a:endParaRPr lang="zh-CN" altLang="en-US" sz="1400" dirty="0"/>
          </a:p>
        </p:txBody>
      </p:sp>
      <p:sp>
        <p:nvSpPr>
          <p:cNvPr id="99" name="文本框 98">
            <a:extLst>
              <a:ext uri="{FF2B5EF4-FFF2-40B4-BE49-F238E27FC236}">
                <a16:creationId xmlns:a16="http://schemas.microsoft.com/office/drawing/2014/main" id="{06EC4973-20E7-4FAB-8A6D-568A01EDC74A}"/>
              </a:ext>
            </a:extLst>
          </p:cNvPr>
          <p:cNvSpPr txBox="1"/>
          <p:nvPr/>
        </p:nvSpPr>
        <p:spPr>
          <a:xfrm>
            <a:off x="98153" y="1964172"/>
            <a:ext cx="29286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1600" dirty="0"/>
              <a:t>Meta-objective</a:t>
            </a:r>
            <a:r>
              <a:rPr lang="zh-CN" altLang="en-US" sz="1600" dirty="0"/>
              <a:t>目标是保持</a:t>
            </a:r>
            <a:r>
              <a:rPr lang="en-US" altLang="zh-CN" sz="1600" dirty="0"/>
              <a:t>pruning</a:t>
            </a:r>
            <a:r>
              <a:rPr lang="zh-CN" altLang="en-US" sz="1600" dirty="0"/>
              <a:t>前后模型表示空间不变。</a:t>
            </a:r>
            <a:endParaRPr lang="en-US" altLang="zh-CN" sz="1600" dirty="0"/>
          </a:p>
          <a:p>
            <a:pPr algn="just"/>
            <a:r>
              <a:rPr lang="zh-CN" altLang="en-US" sz="1600" dirty="0"/>
              <a:t>假设有</a:t>
            </a:r>
            <a:r>
              <a:rPr lang="en-US" altLang="zh-CN" sz="1600" dirty="0"/>
              <a:t>N</a:t>
            </a:r>
            <a:r>
              <a:rPr lang="zh-CN" altLang="en-US" sz="1600" dirty="0"/>
              <a:t>个样本</a:t>
            </a:r>
          </a:p>
        </p:txBody>
      </p:sp>
      <p:pic>
        <p:nvPicPr>
          <p:cNvPr id="101" name="图片 100">
            <a:extLst>
              <a:ext uri="{FF2B5EF4-FFF2-40B4-BE49-F238E27FC236}">
                <a16:creationId xmlns:a16="http://schemas.microsoft.com/office/drawing/2014/main" id="{8321139F-C69B-4607-BF8C-B2C67FDA20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8987" y="5516191"/>
            <a:ext cx="2027009" cy="693931"/>
          </a:xfrm>
          <a:prstGeom prst="rect">
            <a:avLst/>
          </a:prstGeom>
        </p:spPr>
      </p:pic>
      <p:sp>
        <p:nvSpPr>
          <p:cNvPr id="102" name="文本框 101">
            <a:extLst>
              <a:ext uri="{FF2B5EF4-FFF2-40B4-BE49-F238E27FC236}">
                <a16:creationId xmlns:a16="http://schemas.microsoft.com/office/drawing/2014/main" id="{53997617-6941-47CB-A119-B570784433B3}"/>
              </a:ext>
            </a:extLst>
          </p:cNvPr>
          <p:cNvSpPr txBox="1"/>
          <p:nvPr/>
        </p:nvSpPr>
        <p:spPr>
          <a:xfrm>
            <a:off x="165662" y="5268077"/>
            <a:ext cx="29286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600" dirty="0"/>
              <a:t>最终</a:t>
            </a:r>
            <a:r>
              <a:rPr lang="en-US" altLang="zh-CN" sz="1600" dirty="0"/>
              <a:t>Meta-objective</a:t>
            </a:r>
            <a:r>
              <a:rPr lang="zh-CN" altLang="en-US" sz="1600" dirty="0"/>
              <a:t>为</a:t>
            </a:r>
            <a:r>
              <a:rPr lang="en-US" altLang="zh-CN" sz="1600" dirty="0"/>
              <a:t>:</a:t>
            </a:r>
            <a:endParaRPr lang="zh-CN" altLang="en-US" sz="1600" dirty="0"/>
          </a:p>
        </p:txBody>
      </p:sp>
      <p:pic>
        <p:nvPicPr>
          <p:cNvPr id="104" name="图片 103">
            <a:extLst>
              <a:ext uri="{FF2B5EF4-FFF2-40B4-BE49-F238E27FC236}">
                <a16:creationId xmlns:a16="http://schemas.microsoft.com/office/drawing/2014/main" id="{5646D30C-6C5A-4AB8-A62C-99A1C64CC95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8883" y="4708565"/>
            <a:ext cx="2427410" cy="622964"/>
          </a:xfrm>
          <a:prstGeom prst="rect">
            <a:avLst/>
          </a:prstGeom>
        </p:spPr>
      </p:pic>
      <p:pic>
        <p:nvPicPr>
          <p:cNvPr id="106" name="图片 105">
            <a:extLst>
              <a:ext uri="{FF2B5EF4-FFF2-40B4-BE49-F238E27FC236}">
                <a16:creationId xmlns:a16="http://schemas.microsoft.com/office/drawing/2014/main" id="{D9ED34F9-549E-4E0E-8B22-E96F8F7ECA7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07266" y="2471420"/>
            <a:ext cx="1236630" cy="36799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文本框 106">
                <a:extLst>
                  <a:ext uri="{FF2B5EF4-FFF2-40B4-BE49-F238E27FC236}">
                    <a16:creationId xmlns:a16="http://schemas.microsoft.com/office/drawing/2014/main" id="{743B9C76-13B3-4184-9E28-EE1FF17F9BFD}"/>
                  </a:ext>
                </a:extLst>
              </p:cNvPr>
              <p:cNvSpPr txBox="1"/>
              <p:nvPr/>
            </p:nvSpPr>
            <p:spPr>
              <a:xfrm>
                <a:off x="88249" y="2786279"/>
                <a:ext cx="292867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zh-CN" altLang="en-US" sz="1600" dirty="0"/>
                  <a:t>向量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6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600" b="1" i="1"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  <m:sup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zh-CN" altLang="en-US" sz="1600" dirty="0"/>
                  <a:t>表示第</a:t>
                </a:r>
                <a:r>
                  <a:rPr lang="en-US" altLang="zh-CN" sz="1600" dirty="0"/>
                  <a:t>n</a:t>
                </a:r>
                <a:r>
                  <a:rPr lang="zh-CN" altLang="en-US" sz="1600" dirty="0"/>
                  <a:t>个样本和其他样本表示的距离，其中：</a:t>
                </a:r>
              </a:p>
            </p:txBody>
          </p:sp>
        </mc:Choice>
        <mc:Fallback xmlns="">
          <p:sp>
            <p:nvSpPr>
              <p:cNvPr id="107" name="文本框 106">
                <a:extLst>
                  <a:ext uri="{FF2B5EF4-FFF2-40B4-BE49-F238E27FC236}">
                    <a16:creationId xmlns:a16="http://schemas.microsoft.com/office/drawing/2014/main" id="{743B9C76-13B3-4184-9E28-EE1FF17F9B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249" y="2786279"/>
                <a:ext cx="2928678" cy="584775"/>
              </a:xfrm>
              <a:prstGeom prst="rect">
                <a:avLst/>
              </a:prstGeom>
              <a:blipFill>
                <a:blip r:embed="rId10"/>
                <a:stretch>
                  <a:fillRect l="-1040" t="-3125" r="-1040" b="-12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9" name="图片 108">
            <a:extLst>
              <a:ext uri="{FF2B5EF4-FFF2-40B4-BE49-F238E27FC236}">
                <a16:creationId xmlns:a16="http://schemas.microsoft.com/office/drawing/2014/main" id="{4CECA06B-173D-429C-AA22-29229A08E94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0494" y="3417799"/>
            <a:ext cx="2015209" cy="6621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文本框 109">
                <a:extLst>
                  <a:ext uri="{FF2B5EF4-FFF2-40B4-BE49-F238E27FC236}">
                    <a16:creationId xmlns:a16="http://schemas.microsoft.com/office/drawing/2014/main" id="{7567B16E-0098-4F31-B306-E52CCF9E4D0D}"/>
                  </a:ext>
                </a:extLst>
              </p:cNvPr>
              <p:cNvSpPr txBox="1"/>
              <p:nvPr/>
            </p:nvSpPr>
            <p:spPr>
              <a:xfrm>
                <a:off x="132779" y="4277680"/>
                <a:ext cx="301063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zh-CN" altLang="en-US" sz="1600" dirty="0"/>
                  <a:t>计算剪枝前后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6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600" b="1" i="1"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  <m:sup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zh-CN" altLang="en-US" sz="1600" dirty="0"/>
                  <a:t>和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6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altLang="zh-CN" sz="160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1600" b="1" i="1" dirty="0">
                                <a:latin typeface="Cambria Math" panose="02040503050406030204" pitchFamily="18" charset="0"/>
                              </a:rPr>
                              <m:t>𝒓</m:t>
                            </m:r>
                          </m:e>
                        </m:acc>
                      </m:e>
                      <m:sup>
                        <m:r>
                          <a:rPr lang="en-US" altLang="zh-CN" sz="1600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zh-CN" altLang="en-US" sz="1600" dirty="0"/>
                  <a:t>的</a:t>
                </a:r>
                <a:r>
                  <a:rPr lang="en-US" altLang="zh-CN" sz="1600" dirty="0"/>
                  <a:t>KL</a:t>
                </a:r>
                <a:r>
                  <a:rPr lang="zh-CN" altLang="en-US" sz="1600" dirty="0"/>
                  <a:t>散度</a:t>
                </a:r>
                <a:r>
                  <a:rPr lang="en-US" altLang="zh-CN" sz="1600" dirty="0"/>
                  <a:t>:</a:t>
                </a:r>
                <a:endParaRPr lang="zh-CN" altLang="en-US" sz="1600" dirty="0"/>
              </a:p>
            </p:txBody>
          </p:sp>
        </mc:Choice>
        <mc:Fallback xmlns="">
          <p:sp>
            <p:nvSpPr>
              <p:cNvPr id="110" name="文本框 109">
                <a:extLst>
                  <a:ext uri="{FF2B5EF4-FFF2-40B4-BE49-F238E27FC236}">
                    <a16:creationId xmlns:a16="http://schemas.microsoft.com/office/drawing/2014/main" id="{7567B16E-0098-4F31-B306-E52CCF9E4D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779" y="4277680"/>
                <a:ext cx="3010638" cy="338554"/>
              </a:xfrm>
              <a:prstGeom prst="rect">
                <a:avLst/>
              </a:prstGeom>
              <a:blipFill>
                <a:blip r:embed="rId12"/>
                <a:stretch>
                  <a:fillRect l="-1215" t="-5455" b="-236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0707487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5662" y="-41136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Task-Adaptive WT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257102" y="857020"/>
            <a:ext cx="904186" cy="2516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264831" y="857020"/>
            <a:ext cx="5307052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0CCC432F-677A-4BEB-B43E-194D7DDA4100}"/>
              </a:ext>
            </a:extLst>
          </p:cNvPr>
          <p:cNvSpPr txBox="1"/>
          <p:nvPr/>
        </p:nvSpPr>
        <p:spPr>
          <a:xfrm>
            <a:off x="257102" y="6256867"/>
            <a:ext cx="2121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Arxiv</a:t>
            </a:r>
            <a:r>
              <a:rPr lang="en-US" altLang="zh-CN" dirty="0"/>
              <a:t> preprint 2020</a:t>
            </a:r>
            <a:endParaRPr lang="zh-CN" altLang="en-US" dirty="0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C0F37764-951A-4BEF-B31C-0EDEF4F89ECC}"/>
              </a:ext>
            </a:extLst>
          </p:cNvPr>
          <p:cNvSpPr/>
          <p:nvPr/>
        </p:nvSpPr>
        <p:spPr>
          <a:xfrm>
            <a:off x="5089080" y="3402141"/>
            <a:ext cx="1418647" cy="514205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BERT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4" name="流程图: 磁盘 13">
            <a:extLst>
              <a:ext uri="{FF2B5EF4-FFF2-40B4-BE49-F238E27FC236}">
                <a16:creationId xmlns:a16="http://schemas.microsoft.com/office/drawing/2014/main" id="{1D317652-B72A-4086-84FD-DB6653BB6137}"/>
              </a:ext>
            </a:extLst>
          </p:cNvPr>
          <p:cNvSpPr/>
          <p:nvPr/>
        </p:nvSpPr>
        <p:spPr>
          <a:xfrm>
            <a:off x="4978985" y="5329074"/>
            <a:ext cx="1392648" cy="1009779"/>
          </a:xfrm>
          <a:prstGeom prst="flowChartMagneticDisk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Target Task</a:t>
            </a:r>
          </a:p>
          <a:p>
            <a:pPr algn="ctr"/>
            <a:r>
              <a:rPr lang="en-US" altLang="zh-CN" dirty="0">
                <a:solidFill>
                  <a:schemeClr val="tx1"/>
                </a:solidFill>
              </a:rPr>
              <a:t>Dataset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6" name="流程图: 多文档 15">
            <a:extLst>
              <a:ext uri="{FF2B5EF4-FFF2-40B4-BE49-F238E27FC236}">
                <a16:creationId xmlns:a16="http://schemas.microsoft.com/office/drawing/2014/main" id="{9021A09F-CCB6-46EF-9997-12CE88E98E70}"/>
              </a:ext>
            </a:extLst>
          </p:cNvPr>
          <p:cNvSpPr/>
          <p:nvPr/>
        </p:nvSpPr>
        <p:spPr>
          <a:xfrm>
            <a:off x="5234384" y="4529712"/>
            <a:ext cx="1024303" cy="514205"/>
          </a:xfrm>
          <a:prstGeom prst="flowChartMulti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/>
              <a:t>A batch of data</a:t>
            </a:r>
            <a:endParaRPr lang="zh-CN" altLang="en-US" sz="1200" dirty="0"/>
          </a:p>
        </p:txBody>
      </p: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D0BEE2B1-903E-485C-990C-72FD9494ADCE}"/>
              </a:ext>
            </a:extLst>
          </p:cNvPr>
          <p:cNvCxnSpPr>
            <a:cxnSpLocks/>
            <a:stCxn id="14" idx="1"/>
            <a:endCxn id="16" idx="2"/>
          </p:cNvCxnSpPr>
          <p:nvPr/>
        </p:nvCxnSpPr>
        <p:spPr>
          <a:xfrm flipV="1">
            <a:off x="5675309" y="5024444"/>
            <a:ext cx="0" cy="30463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4303424A-F406-452C-ACC7-F14A6E18CFC3}"/>
              </a:ext>
            </a:extLst>
          </p:cNvPr>
          <p:cNvCxnSpPr>
            <a:cxnSpLocks/>
            <a:stCxn id="16" idx="0"/>
            <a:endCxn id="8" idx="2"/>
          </p:cNvCxnSpPr>
          <p:nvPr/>
        </p:nvCxnSpPr>
        <p:spPr>
          <a:xfrm flipH="1" flipV="1">
            <a:off x="5798404" y="3916346"/>
            <a:ext cx="18600" cy="613366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7" name="图片 26">
            <a:extLst>
              <a:ext uri="{FF2B5EF4-FFF2-40B4-BE49-F238E27FC236}">
                <a16:creationId xmlns:a16="http://schemas.microsoft.com/office/drawing/2014/main" id="{3A9D12B9-295F-4D09-BF0C-B11A5A174C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2144" y="3217830"/>
            <a:ext cx="1054944" cy="869459"/>
          </a:xfrm>
          <a:prstGeom prst="rect">
            <a:avLst/>
          </a:prstGeom>
        </p:spPr>
      </p:pic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D3E4E731-8F4B-4421-9974-1EC9940F42E4}"/>
              </a:ext>
            </a:extLst>
          </p:cNvPr>
          <p:cNvSpPr/>
          <p:nvPr/>
        </p:nvSpPr>
        <p:spPr>
          <a:xfrm>
            <a:off x="8895512" y="3395456"/>
            <a:ext cx="1418647" cy="514205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CNN meta-learner</a:t>
            </a:r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5D74E8C6-25CC-4674-AFF6-9A0FD137400F}"/>
              </a:ext>
            </a:extLst>
          </p:cNvPr>
          <p:cNvCxnSpPr>
            <a:cxnSpLocks/>
            <a:stCxn id="8" idx="3"/>
            <a:endCxn id="27" idx="1"/>
          </p:cNvCxnSpPr>
          <p:nvPr/>
        </p:nvCxnSpPr>
        <p:spPr>
          <a:xfrm flipV="1">
            <a:off x="6507727" y="3652560"/>
            <a:ext cx="794417" cy="668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文本框 34">
            <a:extLst>
              <a:ext uri="{FF2B5EF4-FFF2-40B4-BE49-F238E27FC236}">
                <a16:creationId xmlns:a16="http://schemas.microsoft.com/office/drawing/2014/main" id="{B69EC764-6F91-4C9E-98E7-33F5955B2F56}"/>
              </a:ext>
            </a:extLst>
          </p:cNvPr>
          <p:cNvSpPr txBox="1"/>
          <p:nvPr/>
        </p:nvSpPr>
        <p:spPr>
          <a:xfrm>
            <a:off x="7090569" y="2928962"/>
            <a:ext cx="1697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attention maps</a:t>
            </a:r>
            <a:endParaRPr lang="zh-CN" altLang="en-US" dirty="0"/>
          </a:p>
        </p:txBody>
      </p:sp>
      <p:cxnSp>
        <p:nvCxnSpPr>
          <p:cNvPr id="42" name="连接符: 肘形 41">
            <a:extLst>
              <a:ext uri="{FF2B5EF4-FFF2-40B4-BE49-F238E27FC236}">
                <a16:creationId xmlns:a16="http://schemas.microsoft.com/office/drawing/2014/main" id="{25704129-9A1E-4CB2-9245-6C051A59D340}"/>
              </a:ext>
            </a:extLst>
          </p:cNvPr>
          <p:cNvCxnSpPr>
            <a:cxnSpLocks/>
            <a:stCxn id="28" idx="2"/>
          </p:cNvCxnSpPr>
          <p:nvPr/>
        </p:nvCxnSpPr>
        <p:spPr>
          <a:xfrm rot="5400000">
            <a:off x="7859018" y="2170527"/>
            <a:ext cx="6684" cy="3484953"/>
          </a:xfrm>
          <a:prstGeom prst="bentConnector3">
            <a:avLst>
              <a:gd name="adj1" fmla="val 8124102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直接箭头连接符 42">
            <a:extLst>
              <a:ext uri="{FF2B5EF4-FFF2-40B4-BE49-F238E27FC236}">
                <a16:creationId xmlns:a16="http://schemas.microsoft.com/office/drawing/2014/main" id="{95A63409-3BF4-4B0E-AE0D-1648B24008AB}"/>
              </a:ext>
            </a:extLst>
          </p:cNvPr>
          <p:cNvCxnSpPr>
            <a:cxnSpLocks/>
            <a:stCxn id="27" idx="3"/>
            <a:endCxn id="28" idx="1"/>
          </p:cNvCxnSpPr>
          <p:nvPr/>
        </p:nvCxnSpPr>
        <p:spPr>
          <a:xfrm flipV="1">
            <a:off x="8357088" y="3652559"/>
            <a:ext cx="538424" cy="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矩形: 圆角 50">
            <a:extLst>
              <a:ext uri="{FF2B5EF4-FFF2-40B4-BE49-F238E27FC236}">
                <a16:creationId xmlns:a16="http://schemas.microsoft.com/office/drawing/2014/main" id="{55434CD5-BC84-4622-A492-8E28E4D62506}"/>
              </a:ext>
            </a:extLst>
          </p:cNvPr>
          <p:cNvSpPr/>
          <p:nvPr/>
        </p:nvSpPr>
        <p:spPr>
          <a:xfrm>
            <a:off x="3412728" y="3402140"/>
            <a:ext cx="1418647" cy="514205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Pruned BERT</a:t>
            </a:r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52" name="连接符: 肘形 51">
            <a:extLst>
              <a:ext uri="{FF2B5EF4-FFF2-40B4-BE49-F238E27FC236}">
                <a16:creationId xmlns:a16="http://schemas.microsoft.com/office/drawing/2014/main" id="{5683C512-82D5-4B1B-821E-082E813C78DC}"/>
              </a:ext>
            </a:extLst>
          </p:cNvPr>
          <p:cNvCxnSpPr>
            <a:cxnSpLocks/>
            <a:stCxn id="8" idx="1"/>
            <a:endCxn id="51" idx="3"/>
          </p:cNvCxnSpPr>
          <p:nvPr/>
        </p:nvCxnSpPr>
        <p:spPr>
          <a:xfrm rot="10800000">
            <a:off x="4831376" y="3659244"/>
            <a:ext cx="257705" cy="1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文本框 83">
            <a:extLst>
              <a:ext uri="{FF2B5EF4-FFF2-40B4-BE49-F238E27FC236}">
                <a16:creationId xmlns:a16="http://schemas.microsoft.com/office/drawing/2014/main" id="{D6C5F3B4-86F7-49CF-8BE2-07B807FC5D26}"/>
              </a:ext>
            </a:extLst>
          </p:cNvPr>
          <p:cNvSpPr txBox="1"/>
          <p:nvPr/>
        </p:nvSpPr>
        <p:spPr>
          <a:xfrm>
            <a:off x="1016000" y="1090898"/>
            <a:ext cx="1016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/>
              <a:t>Pruning with CNN Meta-Learner</a:t>
            </a:r>
          </a:p>
        </p:txBody>
      </p:sp>
      <p:sp>
        <p:nvSpPr>
          <p:cNvPr id="50" name="矩形: 圆角 49">
            <a:extLst>
              <a:ext uri="{FF2B5EF4-FFF2-40B4-BE49-F238E27FC236}">
                <a16:creationId xmlns:a16="http://schemas.microsoft.com/office/drawing/2014/main" id="{A2C0B729-9C9F-4486-BEBD-DEE76B6BF315}"/>
              </a:ext>
            </a:extLst>
          </p:cNvPr>
          <p:cNvSpPr/>
          <p:nvPr/>
        </p:nvSpPr>
        <p:spPr>
          <a:xfrm>
            <a:off x="3412728" y="2274567"/>
            <a:ext cx="1418647" cy="514205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Fine-tuning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53" name="箭头: 右 52">
            <a:extLst>
              <a:ext uri="{FF2B5EF4-FFF2-40B4-BE49-F238E27FC236}">
                <a16:creationId xmlns:a16="http://schemas.microsoft.com/office/drawing/2014/main" id="{FE7E64BC-6AF1-47F1-BED7-804B46EC0585}"/>
              </a:ext>
            </a:extLst>
          </p:cNvPr>
          <p:cNvSpPr/>
          <p:nvPr/>
        </p:nvSpPr>
        <p:spPr>
          <a:xfrm rot="16200000">
            <a:off x="3937384" y="3020148"/>
            <a:ext cx="369333" cy="223031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4" name="直接箭头连接符 53">
            <a:extLst>
              <a:ext uri="{FF2B5EF4-FFF2-40B4-BE49-F238E27FC236}">
                <a16:creationId xmlns:a16="http://schemas.microsoft.com/office/drawing/2014/main" id="{F354DB0D-4DA1-4D0B-8B3B-9CE51F138531}"/>
              </a:ext>
            </a:extLst>
          </p:cNvPr>
          <p:cNvCxnSpPr>
            <a:cxnSpLocks/>
          </p:cNvCxnSpPr>
          <p:nvPr/>
        </p:nvCxnSpPr>
        <p:spPr>
          <a:xfrm>
            <a:off x="9398296" y="5397546"/>
            <a:ext cx="783599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直接箭头连接符 54">
            <a:extLst>
              <a:ext uri="{FF2B5EF4-FFF2-40B4-BE49-F238E27FC236}">
                <a16:creationId xmlns:a16="http://schemas.microsoft.com/office/drawing/2014/main" id="{D6BD6B8B-F5B2-4A00-814D-13677CF2472A}"/>
              </a:ext>
            </a:extLst>
          </p:cNvPr>
          <p:cNvCxnSpPr>
            <a:cxnSpLocks/>
          </p:cNvCxnSpPr>
          <p:nvPr/>
        </p:nvCxnSpPr>
        <p:spPr>
          <a:xfrm>
            <a:off x="9398296" y="5813715"/>
            <a:ext cx="783599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文本框 56">
            <a:extLst>
              <a:ext uri="{FF2B5EF4-FFF2-40B4-BE49-F238E27FC236}">
                <a16:creationId xmlns:a16="http://schemas.microsoft.com/office/drawing/2014/main" id="{0B0D153F-E5C1-46F0-AF7B-D2A30CF44C15}"/>
              </a:ext>
            </a:extLst>
          </p:cNvPr>
          <p:cNvSpPr txBox="1"/>
          <p:nvPr/>
        </p:nvSpPr>
        <p:spPr>
          <a:xfrm>
            <a:off x="10244133" y="5243657"/>
            <a:ext cx="18115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BERT Forward Pass</a:t>
            </a:r>
            <a:endParaRPr lang="zh-CN" altLang="en-US" sz="1400" dirty="0"/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2966A5F6-D8A5-49BF-8F5E-8776CEAEA219}"/>
              </a:ext>
            </a:extLst>
          </p:cNvPr>
          <p:cNvSpPr txBox="1"/>
          <p:nvPr/>
        </p:nvSpPr>
        <p:spPr>
          <a:xfrm>
            <a:off x="10233682" y="5663022"/>
            <a:ext cx="8018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Pruning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05683271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5662" y="-41136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Task-Adaptive WT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257102" y="857020"/>
            <a:ext cx="904186" cy="2516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264831" y="857020"/>
            <a:ext cx="5307052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0CCC432F-677A-4BEB-B43E-194D7DDA4100}"/>
              </a:ext>
            </a:extLst>
          </p:cNvPr>
          <p:cNvSpPr txBox="1"/>
          <p:nvPr/>
        </p:nvSpPr>
        <p:spPr>
          <a:xfrm>
            <a:off x="257102" y="6256867"/>
            <a:ext cx="2121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Arxiv</a:t>
            </a:r>
            <a:r>
              <a:rPr lang="en-US" altLang="zh-CN" dirty="0"/>
              <a:t> preprint 2020</a:t>
            </a:r>
            <a:endParaRPr lang="zh-CN" altLang="en-US" dirty="0"/>
          </a:p>
        </p:txBody>
      </p:sp>
      <p:sp>
        <p:nvSpPr>
          <p:cNvPr id="84" name="文本框 83">
            <a:extLst>
              <a:ext uri="{FF2B5EF4-FFF2-40B4-BE49-F238E27FC236}">
                <a16:creationId xmlns:a16="http://schemas.microsoft.com/office/drawing/2014/main" id="{D6C5F3B4-86F7-49CF-8BE2-07B807FC5D26}"/>
              </a:ext>
            </a:extLst>
          </p:cNvPr>
          <p:cNvSpPr txBox="1"/>
          <p:nvPr/>
        </p:nvSpPr>
        <p:spPr>
          <a:xfrm>
            <a:off x="1016000" y="1090898"/>
            <a:ext cx="1016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/>
              <a:t>Results on seven tasks in GLUE (%)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9479729-E311-4776-9B69-BE5BE06053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7549" y="2044213"/>
            <a:ext cx="8996902" cy="3555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14186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5662" y="-41136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Task-Adaptive WT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257102" y="857020"/>
            <a:ext cx="904186" cy="2516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264831" y="857020"/>
            <a:ext cx="5307052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0CCC432F-677A-4BEB-B43E-194D7DDA4100}"/>
              </a:ext>
            </a:extLst>
          </p:cNvPr>
          <p:cNvSpPr txBox="1"/>
          <p:nvPr/>
        </p:nvSpPr>
        <p:spPr>
          <a:xfrm>
            <a:off x="257102" y="6256867"/>
            <a:ext cx="2121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Arxiv</a:t>
            </a:r>
            <a:r>
              <a:rPr lang="en-US" altLang="zh-CN" dirty="0"/>
              <a:t> preprint 2020</a:t>
            </a:r>
            <a:endParaRPr lang="zh-CN" altLang="en-US" dirty="0"/>
          </a:p>
        </p:txBody>
      </p:sp>
      <p:sp>
        <p:nvSpPr>
          <p:cNvPr id="84" name="文本框 83">
            <a:extLst>
              <a:ext uri="{FF2B5EF4-FFF2-40B4-BE49-F238E27FC236}">
                <a16:creationId xmlns:a16="http://schemas.microsoft.com/office/drawing/2014/main" id="{D6C5F3B4-86F7-49CF-8BE2-07B807FC5D26}"/>
              </a:ext>
            </a:extLst>
          </p:cNvPr>
          <p:cNvSpPr txBox="1"/>
          <p:nvPr/>
        </p:nvSpPr>
        <p:spPr>
          <a:xfrm>
            <a:off x="1016000" y="1090898"/>
            <a:ext cx="1016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/>
              <a:t>Results on Memory &amp; Time Efficiency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0FD3C9A-741D-46B7-BDDB-E2DF92A64C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2508" y="2670970"/>
            <a:ext cx="5466983" cy="2449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8505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5662" y="-41136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Lottery Ticket Hypothesis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257102" y="857020"/>
            <a:ext cx="904186" cy="2516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264831" y="857020"/>
            <a:ext cx="5307052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90" name="图片 89">
            <a:extLst>
              <a:ext uri="{FF2B5EF4-FFF2-40B4-BE49-F238E27FC236}">
                <a16:creationId xmlns:a16="http://schemas.microsoft.com/office/drawing/2014/main" id="{4A95AF74-B795-4A20-96DA-34E8C5C84C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760" y="2857498"/>
            <a:ext cx="4685099" cy="242982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BBFF677-34D9-4524-8E9B-68E9492621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8296" y="2972762"/>
            <a:ext cx="5896842" cy="1704745"/>
          </a:xfrm>
          <a:prstGeom prst="rect">
            <a:avLst/>
          </a:prstGeom>
        </p:spPr>
      </p:pic>
      <p:sp>
        <p:nvSpPr>
          <p:cNvPr id="94" name="文本框 93">
            <a:extLst>
              <a:ext uri="{FF2B5EF4-FFF2-40B4-BE49-F238E27FC236}">
                <a16:creationId xmlns:a16="http://schemas.microsoft.com/office/drawing/2014/main" id="{BE76347F-1DC8-4970-9D1D-90DAC79D04E0}"/>
              </a:ext>
            </a:extLst>
          </p:cNvPr>
          <p:cNvSpPr txBox="1"/>
          <p:nvPr/>
        </p:nvSpPr>
        <p:spPr>
          <a:xfrm>
            <a:off x="1016000" y="1090898"/>
            <a:ext cx="1016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/>
              <a:t>Find Winning Tickets via Iterative Pruning</a:t>
            </a:r>
          </a:p>
        </p:txBody>
      </p:sp>
    </p:spTree>
    <p:extLst>
      <p:ext uri="{BB962C8B-B14F-4D97-AF65-F5344CB8AC3E}">
        <p14:creationId xmlns:p14="http://schemas.microsoft.com/office/powerpoint/2010/main" val="242443526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5662" y="-41136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Task-Adaptive WT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257102" y="857020"/>
            <a:ext cx="904186" cy="2516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264831" y="857020"/>
            <a:ext cx="5307052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0CCC432F-677A-4BEB-B43E-194D7DDA4100}"/>
              </a:ext>
            </a:extLst>
          </p:cNvPr>
          <p:cNvSpPr txBox="1"/>
          <p:nvPr/>
        </p:nvSpPr>
        <p:spPr>
          <a:xfrm>
            <a:off x="257102" y="6256867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AAAI 2021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7A0935D-FBEE-4254-824D-8C9FF8782D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9017" y="1171664"/>
            <a:ext cx="8573965" cy="58351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709031A-1484-4BF1-82C7-A9E0B010C4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949" y="2618607"/>
            <a:ext cx="10706100" cy="2304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37976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5662" y="-41136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Task-Adaptive WT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257102" y="857020"/>
            <a:ext cx="904186" cy="2516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264831" y="857020"/>
            <a:ext cx="5307052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0CCC432F-677A-4BEB-B43E-194D7DDA4100}"/>
              </a:ext>
            </a:extLst>
          </p:cNvPr>
          <p:cNvSpPr txBox="1"/>
          <p:nvPr/>
        </p:nvSpPr>
        <p:spPr>
          <a:xfrm>
            <a:off x="257102" y="6256867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AAAI 2021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6931ADA-58D1-48CD-8784-0C0AFE2D23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1762" y="1906363"/>
            <a:ext cx="5088475" cy="4410909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1649F159-8470-4288-A87A-C67223D8A1B9}"/>
              </a:ext>
            </a:extLst>
          </p:cNvPr>
          <p:cNvSpPr txBox="1"/>
          <p:nvPr/>
        </p:nvSpPr>
        <p:spPr>
          <a:xfrm>
            <a:off x="1016000" y="1090898"/>
            <a:ext cx="1016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/>
              <a:t>Overcome Catastrophic Forgetting</a:t>
            </a:r>
          </a:p>
        </p:txBody>
      </p:sp>
    </p:spTree>
    <p:extLst>
      <p:ext uri="{BB962C8B-B14F-4D97-AF65-F5344CB8AC3E}">
        <p14:creationId xmlns:p14="http://schemas.microsoft.com/office/powerpoint/2010/main" val="113625663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5662" y="-41136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Task-Adaptive WT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257102" y="857020"/>
            <a:ext cx="904186" cy="2516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264831" y="857020"/>
            <a:ext cx="5307052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0CCC432F-677A-4BEB-B43E-194D7DDA4100}"/>
              </a:ext>
            </a:extLst>
          </p:cNvPr>
          <p:cNvSpPr txBox="1"/>
          <p:nvPr/>
        </p:nvSpPr>
        <p:spPr>
          <a:xfrm>
            <a:off x="257102" y="6256867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AAAI 2021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38504CC5-ABDD-40DF-93A9-6149D045965E}"/>
              </a:ext>
            </a:extLst>
          </p:cNvPr>
          <p:cNvSpPr txBox="1"/>
          <p:nvPr/>
        </p:nvSpPr>
        <p:spPr>
          <a:xfrm>
            <a:off x="1016000" y="1090898"/>
            <a:ext cx="1016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/>
              <a:t>Parameter-Efficiency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761AC023-7A12-4531-9599-245DD8CA4A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868" y="3641914"/>
            <a:ext cx="932187" cy="1267191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3F103AAE-CFD8-4E4E-8763-FCCDE5E5DE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6545" y="2055976"/>
            <a:ext cx="932187" cy="1267191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6DF19696-2BFC-4F67-874D-7D9ACC6C01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6544" y="3641914"/>
            <a:ext cx="932187" cy="1267191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91899E03-BF1A-4495-9718-BDF462F613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6543" y="5174342"/>
            <a:ext cx="932187" cy="1267191"/>
          </a:xfrm>
          <a:prstGeom prst="rect">
            <a:avLst/>
          </a:prstGeom>
        </p:spPr>
      </p:pic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BF11C401-C563-4C04-8A30-716C1D661E96}"/>
              </a:ext>
            </a:extLst>
          </p:cNvPr>
          <p:cNvCxnSpPr>
            <a:stCxn id="13" idx="3"/>
            <a:endCxn id="14" idx="1"/>
          </p:cNvCxnSpPr>
          <p:nvPr/>
        </p:nvCxnSpPr>
        <p:spPr>
          <a:xfrm flipV="1">
            <a:off x="1833055" y="2689572"/>
            <a:ext cx="1243490" cy="15859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E151F91A-9E02-45DE-9F7A-F9811C8DBAE5}"/>
              </a:ext>
            </a:extLst>
          </p:cNvPr>
          <p:cNvCxnSpPr>
            <a:cxnSpLocks/>
            <a:stCxn id="13" idx="3"/>
            <a:endCxn id="15" idx="1"/>
          </p:cNvCxnSpPr>
          <p:nvPr/>
        </p:nvCxnSpPr>
        <p:spPr>
          <a:xfrm>
            <a:off x="1833055" y="4275510"/>
            <a:ext cx="124348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7EE23A8C-4160-4ED4-A328-AC1A8E94E34A}"/>
              </a:ext>
            </a:extLst>
          </p:cNvPr>
          <p:cNvCxnSpPr>
            <a:cxnSpLocks/>
            <a:stCxn id="13" idx="3"/>
            <a:endCxn id="16" idx="1"/>
          </p:cNvCxnSpPr>
          <p:nvPr/>
        </p:nvCxnSpPr>
        <p:spPr>
          <a:xfrm>
            <a:off x="1833055" y="4275510"/>
            <a:ext cx="1243488" cy="15324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文本框 24">
            <a:extLst>
              <a:ext uri="{FF2B5EF4-FFF2-40B4-BE49-F238E27FC236}">
                <a16:creationId xmlns:a16="http://schemas.microsoft.com/office/drawing/2014/main" id="{F26CD089-1E02-40BD-86AF-79E93599A17C}"/>
              </a:ext>
            </a:extLst>
          </p:cNvPr>
          <p:cNvSpPr txBox="1"/>
          <p:nvPr/>
        </p:nvSpPr>
        <p:spPr>
          <a:xfrm>
            <a:off x="1833055" y="2916466"/>
            <a:ext cx="787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Task1</a:t>
            </a:r>
            <a:endParaRPr lang="zh-CN" altLang="en-US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30B65A06-C6CA-4330-A791-D86CA16AEFDB}"/>
              </a:ext>
            </a:extLst>
          </p:cNvPr>
          <p:cNvSpPr txBox="1"/>
          <p:nvPr/>
        </p:nvSpPr>
        <p:spPr>
          <a:xfrm>
            <a:off x="2144357" y="3906177"/>
            <a:ext cx="787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Task2</a:t>
            </a:r>
            <a:endParaRPr lang="zh-CN" altLang="en-US" dirty="0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9762961B-5546-47D6-9487-6E783163E2EA}"/>
              </a:ext>
            </a:extLst>
          </p:cNvPr>
          <p:cNvSpPr txBox="1"/>
          <p:nvPr/>
        </p:nvSpPr>
        <p:spPr>
          <a:xfrm>
            <a:off x="1833055" y="5190483"/>
            <a:ext cx="787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Task3</a:t>
            </a:r>
            <a:endParaRPr lang="zh-CN" altLang="en-US" dirty="0"/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id="{2D791150-0AB5-4C27-A4CC-CA15C2BE74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6763" y="3339375"/>
            <a:ext cx="6983519" cy="1502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83813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5662" y="-41136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Task-Adaptive WT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257102" y="857020"/>
            <a:ext cx="904186" cy="2516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264831" y="857020"/>
            <a:ext cx="5307052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0CCC432F-677A-4BEB-B43E-194D7DDA4100}"/>
              </a:ext>
            </a:extLst>
          </p:cNvPr>
          <p:cNvSpPr txBox="1"/>
          <p:nvPr/>
        </p:nvSpPr>
        <p:spPr>
          <a:xfrm>
            <a:off x="257102" y="6256867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AAAI 2021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38504CC5-ABDD-40DF-93A9-6149D045965E}"/>
              </a:ext>
            </a:extLst>
          </p:cNvPr>
          <p:cNvSpPr txBox="1"/>
          <p:nvPr/>
        </p:nvSpPr>
        <p:spPr>
          <a:xfrm>
            <a:off x="1016000" y="1090898"/>
            <a:ext cx="1016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/>
              <a:t>Include Human Knowledge</a:t>
            </a:r>
          </a:p>
        </p:txBody>
      </p:sp>
      <p:sp>
        <p:nvSpPr>
          <p:cNvPr id="20" name="流程图: 接点 19">
            <a:extLst>
              <a:ext uri="{FF2B5EF4-FFF2-40B4-BE49-F238E27FC236}">
                <a16:creationId xmlns:a16="http://schemas.microsoft.com/office/drawing/2014/main" id="{40B848F6-C9D3-471D-B134-F2F9086A670B}"/>
              </a:ext>
            </a:extLst>
          </p:cNvPr>
          <p:cNvSpPr/>
          <p:nvPr/>
        </p:nvSpPr>
        <p:spPr>
          <a:xfrm>
            <a:off x="1315509" y="4731497"/>
            <a:ext cx="364062" cy="335719"/>
          </a:xfrm>
          <a:prstGeom prst="flowChartConnector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流程图: 接点 20">
            <a:extLst>
              <a:ext uri="{FF2B5EF4-FFF2-40B4-BE49-F238E27FC236}">
                <a16:creationId xmlns:a16="http://schemas.microsoft.com/office/drawing/2014/main" id="{A60A26D4-A35A-4CAF-9122-FDCE7289CE3B}"/>
              </a:ext>
            </a:extLst>
          </p:cNvPr>
          <p:cNvSpPr/>
          <p:nvPr/>
        </p:nvSpPr>
        <p:spPr>
          <a:xfrm>
            <a:off x="1940686" y="4725808"/>
            <a:ext cx="364062" cy="335719"/>
          </a:xfrm>
          <a:prstGeom prst="flowChartConnector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流程图: 接点 22">
            <a:extLst>
              <a:ext uri="{FF2B5EF4-FFF2-40B4-BE49-F238E27FC236}">
                <a16:creationId xmlns:a16="http://schemas.microsoft.com/office/drawing/2014/main" id="{96C8FA50-36F3-4983-8E6D-5A674B55D0C2}"/>
              </a:ext>
            </a:extLst>
          </p:cNvPr>
          <p:cNvSpPr/>
          <p:nvPr/>
        </p:nvSpPr>
        <p:spPr>
          <a:xfrm>
            <a:off x="2553301" y="4728048"/>
            <a:ext cx="364062" cy="335719"/>
          </a:xfrm>
          <a:prstGeom prst="flowChartConnector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流程图: 接点 23">
            <a:extLst>
              <a:ext uri="{FF2B5EF4-FFF2-40B4-BE49-F238E27FC236}">
                <a16:creationId xmlns:a16="http://schemas.microsoft.com/office/drawing/2014/main" id="{22E4F5BB-E3AC-4EA8-837E-0502791F1BCB}"/>
              </a:ext>
            </a:extLst>
          </p:cNvPr>
          <p:cNvSpPr/>
          <p:nvPr/>
        </p:nvSpPr>
        <p:spPr>
          <a:xfrm>
            <a:off x="964842" y="3873490"/>
            <a:ext cx="364062" cy="335719"/>
          </a:xfrm>
          <a:prstGeom prst="flowChartConnector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流程图: 接点 27">
            <a:extLst>
              <a:ext uri="{FF2B5EF4-FFF2-40B4-BE49-F238E27FC236}">
                <a16:creationId xmlns:a16="http://schemas.microsoft.com/office/drawing/2014/main" id="{72DE850E-82EB-4C79-9E88-6A9D9FF1420F}"/>
              </a:ext>
            </a:extLst>
          </p:cNvPr>
          <p:cNvSpPr/>
          <p:nvPr/>
        </p:nvSpPr>
        <p:spPr>
          <a:xfrm>
            <a:off x="1549329" y="3873493"/>
            <a:ext cx="364062" cy="335719"/>
          </a:xfrm>
          <a:prstGeom prst="flowChartConnector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流程图: 接点 29">
            <a:extLst>
              <a:ext uri="{FF2B5EF4-FFF2-40B4-BE49-F238E27FC236}">
                <a16:creationId xmlns:a16="http://schemas.microsoft.com/office/drawing/2014/main" id="{7E5C8E8C-EC1B-4438-AFC9-A29A23B65117}"/>
              </a:ext>
            </a:extLst>
          </p:cNvPr>
          <p:cNvSpPr/>
          <p:nvPr/>
        </p:nvSpPr>
        <p:spPr>
          <a:xfrm>
            <a:off x="2343975" y="3870041"/>
            <a:ext cx="364062" cy="335719"/>
          </a:xfrm>
          <a:prstGeom prst="flowChartConnector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流程图: 接点 30">
            <a:extLst>
              <a:ext uri="{FF2B5EF4-FFF2-40B4-BE49-F238E27FC236}">
                <a16:creationId xmlns:a16="http://schemas.microsoft.com/office/drawing/2014/main" id="{C37F6D8B-9D47-4564-9E6A-7D675F57CCBE}"/>
              </a:ext>
            </a:extLst>
          </p:cNvPr>
          <p:cNvSpPr/>
          <p:nvPr/>
        </p:nvSpPr>
        <p:spPr>
          <a:xfrm>
            <a:off x="2855792" y="3875733"/>
            <a:ext cx="364062" cy="335719"/>
          </a:xfrm>
          <a:prstGeom prst="flowChartConnector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流程图: 接点 31">
            <a:extLst>
              <a:ext uri="{FF2B5EF4-FFF2-40B4-BE49-F238E27FC236}">
                <a16:creationId xmlns:a16="http://schemas.microsoft.com/office/drawing/2014/main" id="{C53487D6-B3B5-41FD-B8B8-6322E0A2537C}"/>
              </a:ext>
            </a:extLst>
          </p:cNvPr>
          <p:cNvSpPr/>
          <p:nvPr/>
        </p:nvSpPr>
        <p:spPr>
          <a:xfrm>
            <a:off x="1338104" y="2969251"/>
            <a:ext cx="375744" cy="335719"/>
          </a:xfrm>
          <a:prstGeom prst="flowChartConnector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流程图: 接点 32">
            <a:extLst>
              <a:ext uri="{FF2B5EF4-FFF2-40B4-BE49-F238E27FC236}">
                <a16:creationId xmlns:a16="http://schemas.microsoft.com/office/drawing/2014/main" id="{4318FB0D-4CD0-49D4-81E9-83C1F7073AF7}"/>
              </a:ext>
            </a:extLst>
          </p:cNvPr>
          <p:cNvSpPr/>
          <p:nvPr/>
        </p:nvSpPr>
        <p:spPr>
          <a:xfrm>
            <a:off x="1903775" y="2956882"/>
            <a:ext cx="375744" cy="335719"/>
          </a:xfrm>
          <a:prstGeom prst="flowChartConnector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流程图: 接点 33">
            <a:extLst>
              <a:ext uri="{FF2B5EF4-FFF2-40B4-BE49-F238E27FC236}">
                <a16:creationId xmlns:a16="http://schemas.microsoft.com/office/drawing/2014/main" id="{623EDFBF-BC1F-4BD3-8E11-C7CB04DECE62}"/>
              </a:ext>
            </a:extLst>
          </p:cNvPr>
          <p:cNvSpPr/>
          <p:nvPr/>
        </p:nvSpPr>
        <p:spPr>
          <a:xfrm>
            <a:off x="2471450" y="2946358"/>
            <a:ext cx="375744" cy="335719"/>
          </a:xfrm>
          <a:prstGeom prst="flowChartConnector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7E6C9F45-3DA3-4938-A9D5-D6AE22D53EB0}"/>
              </a:ext>
            </a:extLst>
          </p:cNvPr>
          <p:cNvCxnSpPr>
            <a:cxnSpLocks/>
            <a:stCxn id="20" idx="0"/>
            <a:endCxn id="24" idx="4"/>
          </p:cNvCxnSpPr>
          <p:nvPr/>
        </p:nvCxnSpPr>
        <p:spPr>
          <a:xfrm flipH="1" flipV="1">
            <a:off x="1146873" y="4209209"/>
            <a:ext cx="350667" cy="52228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C7D14EEF-20DD-4F6A-9E6B-BA09EB37A7AB}"/>
              </a:ext>
            </a:extLst>
          </p:cNvPr>
          <p:cNvCxnSpPr>
            <a:cxnSpLocks/>
            <a:stCxn id="28" idx="4"/>
            <a:endCxn id="20" idx="0"/>
          </p:cNvCxnSpPr>
          <p:nvPr/>
        </p:nvCxnSpPr>
        <p:spPr>
          <a:xfrm flipH="1">
            <a:off x="1497540" y="4209212"/>
            <a:ext cx="233820" cy="52228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id="{A009C81C-2828-4171-9624-92E932D87ED0}"/>
              </a:ext>
            </a:extLst>
          </p:cNvPr>
          <p:cNvCxnSpPr>
            <a:cxnSpLocks/>
            <a:stCxn id="30" idx="4"/>
            <a:endCxn id="20" idx="0"/>
          </p:cNvCxnSpPr>
          <p:nvPr/>
        </p:nvCxnSpPr>
        <p:spPr>
          <a:xfrm flipH="1">
            <a:off x="1497540" y="4205760"/>
            <a:ext cx="1028466" cy="52573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E24216DF-0D45-4182-BF60-EADEA8524C8F}"/>
              </a:ext>
            </a:extLst>
          </p:cNvPr>
          <p:cNvCxnSpPr>
            <a:cxnSpLocks/>
            <a:stCxn id="31" idx="4"/>
            <a:endCxn id="20" idx="0"/>
          </p:cNvCxnSpPr>
          <p:nvPr/>
        </p:nvCxnSpPr>
        <p:spPr>
          <a:xfrm flipH="1">
            <a:off x="1497540" y="4211452"/>
            <a:ext cx="1540283" cy="52004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649B2A8D-9AB7-48A8-B916-91E659C52C2D}"/>
              </a:ext>
            </a:extLst>
          </p:cNvPr>
          <p:cNvCxnSpPr>
            <a:cxnSpLocks/>
            <a:stCxn id="24" idx="4"/>
            <a:endCxn id="21" idx="0"/>
          </p:cNvCxnSpPr>
          <p:nvPr/>
        </p:nvCxnSpPr>
        <p:spPr>
          <a:xfrm>
            <a:off x="1146873" y="4209209"/>
            <a:ext cx="975844" cy="51659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直接连接符 39">
            <a:extLst>
              <a:ext uri="{FF2B5EF4-FFF2-40B4-BE49-F238E27FC236}">
                <a16:creationId xmlns:a16="http://schemas.microsoft.com/office/drawing/2014/main" id="{C293F3B8-68F2-40E7-8BD2-BE349A1FE7FA}"/>
              </a:ext>
            </a:extLst>
          </p:cNvPr>
          <p:cNvCxnSpPr>
            <a:cxnSpLocks/>
            <a:stCxn id="21" idx="0"/>
            <a:endCxn id="28" idx="4"/>
          </p:cNvCxnSpPr>
          <p:nvPr/>
        </p:nvCxnSpPr>
        <p:spPr>
          <a:xfrm flipH="1" flipV="1">
            <a:off x="1731360" y="4209212"/>
            <a:ext cx="391357" cy="516596"/>
          </a:xfrm>
          <a:prstGeom prst="line">
            <a:avLst/>
          </a:prstGeom>
          <a:ln w="190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直接连接符 41">
            <a:extLst>
              <a:ext uri="{FF2B5EF4-FFF2-40B4-BE49-F238E27FC236}">
                <a16:creationId xmlns:a16="http://schemas.microsoft.com/office/drawing/2014/main" id="{9C274256-8145-425A-B773-4A6C9DF478F8}"/>
              </a:ext>
            </a:extLst>
          </p:cNvPr>
          <p:cNvCxnSpPr>
            <a:cxnSpLocks/>
            <a:stCxn id="31" idx="4"/>
            <a:endCxn id="21" idx="0"/>
          </p:cNvCxnSpPr>
          <p:nvPr/>
        </p:nvCxnSpPr>
        <p:spPr>
          <a:xfrm flipH="1">
            <a:off x="2122717" y="4211452"/>
            <a:ext cx="915106" cy="51435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id="{0B490CA7-6405-4786-A4C0-1E6481171D02}"/>
              </a:ext>
            </a:extLst>
          </p:cNvPr>
          <p:cNvCxnSpPr>
            <a:cxnSpLocks/>
            <a:stCxn id="23" idx="0"/>
            <a:endCxn id="24" idx="4"/>
          </p:cNvCxnSpPr>
          <p:nvPr/>
        </p:nvCxnSpPr>
        <p:spPr>
          <a:xfrm flipH="1" flipV="1">
            <a:off x="1146873" y="4209209"/>
            <a:ext cx="1588459" cy="51883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直接连接符 45">
            <a:extLst>
              <a:ext uri="{FF2B5EF4-FFF2-40B4-BE49-F238E27FC236}">
                <a16:creationId xmlns:a16="http://schemas.microsoft.com/office/drawing/2014/main" id="{A832AC5D-A1BE-4FE7-9BC5-6D429BD5FCE5}"/>
              </a:ext>
            </a:extLst>
          </p:cNvPr>
          <p:cNvCxnSpPr>
            <a:cxnSpLocks/>
            <a:stCxn id="23" idx="0"/>
            <a:endCxn id="31" idx="4"/>
          </p:cNvCxnSpPr>
          <p:nvPr/>
        </p:nvCxnSpPr>
        <p:spPr>
          <a:xfrm flipV="1">
            <a:off x="2735332" y="4211452"/>
            <a:ext cx="302491" cy="51659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直接连接符 47">
            <a:extLst>
              <a:ext uri="{FF2B5EF4-FFF2-40B4-BE49-F238E27FC236}">
                <a16:creationId xmlns:a16="http://schemas.microsoft.com/office/drawing/2014/main" id="{609505B7-A93C-41A9-B8A0-4B9EF4286253}"/>
              </a:ext>
            </a:extLst>
          </p:cNvPr>
          <p:cNvCxnSpPr>
            <a:cxnSpLocks/>
            <a:stCxn id="33" idx="4"/>
            <a:endCxn id="24" idx="0"/>
          </p:cNvCxnSpPr>
          <p:nvPr/>
        </p:nvCxnSpPr>
        <p:spPr>
          <a:xfrm flipH="1">
            <a:off x="1146873" y="3292601"/>
            <a:ext cx="944774" cy="58088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直接连接符 48">
            <a:extLst>
              <a:ext uri="{FF2B5EF4-FFF2-40B4-BE49-F238E27FC236}">
                <a16:creationId xmlns:a16="http://schemas.microsoft.com/office/drawing/2014/main" id="{68058AA6-EB64-4B77-AB06-DC557B276279}"/>
              </a:ext>
            </a:extLst>
          </p:cNvPr>
          <p:cNvCxnSpPr>
            <a:cxnSpLocks/>
            <a:stCxn id="34" idx="4"/>
            <a:endCxn id="24" idx="0"/>
          </p:cNvCxnSpPr>
          <p:nvPr/>
        </p:nvCxnSpPr>
        <p:spPr>
          <a:xfrm flipH="1">
            <a:off x="1146873" y="3282077"/>
            <a:ext cx="1512449" cy="59141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8FF221B4-1905-466B-8A3E-5175349EFE62}"/>
              </a:ext>
            </a:extLst>
          </p:cNvPr>
          <p:cNvCxnSpPr>
            <a:cxnSpLocks/>
            <a:stCxn id="32" idx="4"/>
            <a:endCxn id="28" idx="0"/>
          </p:cNvCxnSpPr>
          <p:nvPr/>
        </p:nvCxnSpPr>
        <p:spPr>
          <a:xfrm>
            <a:off x="1525976" y="3304970"/>
            <a:ext cx="205384" cy="56852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直接连接符 50">
            <a:extLst>
              <a:ext uri="{FF2B5EF4-FFF2-40B4-BE49-F238E27FC236}">
                <a16:creationId xmlns:a16="http://schemas.microsoft.com/office/drawing/2014/main" id="{64BFB24D-59B1-4DCE-91CF-8598D74972C2}"/>
              </a:ext>
            </a:extLst>
          </p:cNvPr>
          <p:cNvCxnSpPr>
            <a:cxnSpLocks/>
            <a:stCxn id="33" idx="4"/>
            <a:endCxn id="28" idx="0"/>
          </p:cNvCxnSpPr>
          <p:nvPr/>
        </p:nvCxnSpPr>
        <p:spPr>
          <a:xfrm flipH="1">
            <a:off x="1731360" y="3292601"/>
            <a:ext cx="360287" cy="580892"/>
          </a:xfrm>
          <a:prstGeom prst="line">
            <a:avLst/>
          </a:prstGeom>
          <a:ln w="190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直接连接符 53">
            <a:extLst>
              <a:ext uri="{FF2B5EF4-FFF2-40B4-BE49-F238E27FC236}">
                <a16:creationId xmlns:a16="http://schemas.microsoft.com/office/drawing/2014/main" id="{EAABF248-884A-43EE-91CD-BDFC6C5CAB82}"/>
              </a:ext>
            </a:extLst>
          </p:cNvPr>
          <p:cNvCxnSpPr>
            <a:cxnSpLocks/>
            <a:stCxn id="33" idx="4"/>
            <a:endCxn id="30" idx="0"/>
          </p:cNvCxnSpPr>
          <p:nvPr/>
        </p:nvCxnSpPr>
        <p:spPr>
          <a:xfrm>
            <a:off x="2091647" y="3292601"/>
            <a:ext cx="434359" cy="577440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直接连接符 55">
            <a:extLst>
              <a:ext uri="{FF2B5EF4-FFF2-40B4-BE49-F238E27FC236}">
                <a16:creationId xmlns:a16="http://schemas.microsoft.com/office/drawing/2014/main" id="{CAB4E2B2-2332-4D21-9905-D234741C33AD}"/>
              </a:ext>
            </a:extLst>
          </p:cNvPr>
          <p:cNvCxnSpPr>
            <a:cxnSpLocks/>
            <a:stCxn id="32" idx="4"/>
            <a:endCxn id="31" idx="0"/>
          </p:cNvCxnSpPr>
          <p:nvPr/>
        </p:nvCxnSpPr>
        <p:spPr>
          <a:xfrm>
            <a:off x="1525976" y="3304970"/>
            <a:ext cx="1511847" cy="57076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直接连接符 56">
            <a:extLst>
              <a:ext uri="{FF2B5EF4-FFF2-40B4-BE49-F238E27FC236}">
                <a16:creationId xmlns:a16="http://schemas.microsoft.com/office/drawing/2014/main" id="{E331C899-89AC-484A-8F24-7E6D4C249132}"/>
              </a:ext>
            </a:extLst>
          </p:cNvPr>
          <p:cNvCxnSpPr>
            <a:cxnSpLocks/>
            <a:stCxn id="33" idx="4"/>
            <a:endCxn id="31" idx="0"/>
          </p:cNvCxnSpPr>
          <p:nvPr/>
        </p:nvCxnSpPr>
        <p:spPr>
          <a:xfrm>
            <a:off x="2091647" y="3292601"/>
            <a:ext cx="946176" cy="58313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流程图: 接点 58">
            <a:extLst>
              <a:ext uri="{FF2B5EF4-FFF2-40B4-BE49-F238E27FC236}">
                <a16:creationId xmlns:a16="http://schemas.microsoft.com/office/drawing/2014/main" id="{41CABB78-184E-49D5-802B-AD1773E1DE48}"/>
              </a:ext>
            </a:extLst>
          </p:cNvPr>
          <p:cNvSpPr/>
          <p:nvPr/>
        </p:nvSpPr>
        <p:spPr>
          <a:xfrm>
            <a:off x="5079931" y="4678136"/>
            <a:ext cx="364062" cy="335719"/>
          </a:xfrm>
          <a:prstGeom prst="flowChartConnector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流程图: 接点 59">
            <a:extLst>
              <a:ext uri="{FF2B5EF4-FFF2-40B4-BE49-F238E27FC236}">
                <a16:creationId xmlns:a16="http://schemas.microsoft.com/office/drawing/2014/main" id="{4C5541C3-9411-461D-9E68-C5F8DD09E626}"/>
              </a:ext>
            </a:extLst>
          </p:cNvPr>
          <p:cNvSpPr/>
          <p:nvPr/>
        </p:nvSpPr>
        <p:spPr>
          <a:xfrm>
            <a:off x="5705108" y="4672447"/>
            <a:ext cx="364062" cy="335719"/>
          </a:xfrm>
          <a:prstGeom prst="flowChartConnector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流程图: 接点 60">
            <a:extLst>
              <a:ext uri="{FF2B5EF4-FFF2-40B4-BE49-F238E27FC236}">
                <a16:creationId xmlns:a16="http://schemas.microsoft.com/office/drawing/2014/main" id="{8F9537A9-067B-416E-8EFD-CCB1FE29BB7D}"/>
              </a:ext>
            </a:extLst>
          </p:cNvPr>
          <p:cNvSpPr/>
          <p:nvPr/>
        </p:nvSpPr>
        <p:spPr>
          <a:xfrm>
            <a:off x="6317723" y="4674687"/>
            <a:ext cx="364062" cy="335719"/>
          </a:xfrm>
          <a:prstGeom prst="flowChartConnector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流程图: 接点 61">
            <a:extLst>
              <a:ext uri="{FF2B5EF4-FFF2-40B4-BE49-F238E27FC236}">
                <a16:creationId xmlns:a16="http://schemas.microsoft.com/office/drawing/2014/main" id="{925BEE84-27DC-48A1-B630-0D6270737DD9}"/>
              </a:ext>
            </a:extLst>
          </p:cNvPr>
          <p:cNvSpPr/>
          <p:nvPr/>
        </p:nvSpPr>
        <p:spPr>
          <a:xfrm>
            <a:off x="4729264" y="3820129"/>
            <a:ext cx="364062" cy="335719"/>
          </a:xfrm>
          <a:prstGeom prst="flowChartConnector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流程图: 接点 62">
            <a:extLst>
              <a:ext uri="{FF2B5EF4-FFF2-40B4-BE49-F238E27FC236}">
                <a16:creationId xmlns:a16="http://schemas.microsoft.com/office/drawing/2014/main" id="{731C8A6A-C3AC-4CE6-B8A9-5487618D39E6}"/>
              </a:ext>
            </a:extLst>
          </p:cNvPr>
          <p:cNvSpPr/>
          <p:nvPr/>
        </p:nvSpPr>
        <p:spPr>
          <a:xfrm>
            <a:off x="5313751" y="3820132"/>
            <a:ext cx="364062" cy="335719"/>
          </a:xfrm>
          <a:prstGeom prst="flowChartConnector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流程图: 接点 63">
            <a:extLst>
              <a:ext uri="{FF2B5EF4-FFF2-40B4-BE49-F238E27FC236}">
                <a16:creationId xmlns:a16="http://schemas.microsoft.com/office/drawing/2014/main" id="{E48F925F-78BB-4E09-97E8-BF463FB92F1C}"/>
              </a:ext>
            </a:extLst>
          </p:cNvPr>
          <p:cNvSpPr/>
          <p:nvPr/>
        </p:nvSpPr>
        <p:spPr>
          <a:xfrm>
            <a:off x="6108397" y="3816680"/>
            <a:ext cx="364062" cy="335719"/>
          </a:xfrm>
          <a:prstGeom prst="flowChartConnector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流程图: 接点 64">
            <a:extLst>
              <a:ext uri="{FF2B5EF4-FFF2-40B4-BE49-F238E27FC236}">
                <a16:creationId xmlns:a16="http://schemas.microsoft.com/office/drawing/2014/main" id="{9254F963-C01E-4103-B977-583625118EDF}"/>
              </a:ext>
            </a:extLst>
          </p:cNvPr>
          <p:cNvSpPr/>
          <p:nvPr/>
        </p:nvSpPr>
        <p:spPr>
          <a:xfrm>
            <a:off x="6620214" y="3822372"/>
            <a:ext cx="364062" cy="335719"/>
          </a:xfrm>
          <a:prstGeom prst="flowChartConnector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流程图: 接点 65">
            <a:extLst>
              <a:ext uri="{FF2B5EF4-FFF2-40B4-BE49-F238E27FC236}">
                <a16:creationId xmlns:a16="http://schemas.microsoft.com/office/drawing/2014/main" id="{69606292-0F6E-4B09-B07A-F4A293727264}"/>
              </a:ext>
            </a:extLst>
          </p:cNvPr>
          <p:cNvSpPr/>
          <p:nvPr/>
        </p:nvSpPr>
        <p:spPr>
          <a:xfrm>
            <a:off x="5102526" y="2915890"/>
            <a:ext cx="375744" cy="335719"/>
          </a:xfrm>
          <a:prstGeom prst="flowChartConnector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流程图: 接点 66">
            <a:extLst>
              <a:ext uri="{FF2B5EF4-FFF2-40B4-BE49-F238E27FC236}">
                <a16:creationId xmlns:a16="http://schemas.microsoft.com/office/drawing/2014/main" id="{F57CC0BD-B46D-4C51-BA85-423F9EAABAC5}"/>
              </a:ext>
            </a:extLst>
          </p:cNvPr>
          <p:cNvSpPr/>
          <p:nvPr/>
        </p:nvSpPr>
        <p:spPr>
          <a:xfrm>
            <a:off x="5668197" y="2903521"/>
            <a:ext cx="375744" cy="335719"/>
          </a:xfrm>
          <a:prstGeom prst="flowChartConnector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流程图: 接点 67">
            <a:extLst>
              <a:ext uri="{FF2B5EF4-FFF2-40B4-BE49-F238E27FC236}">
                <a16:creationId xmlns:a16="http://schemas.microsoft.com/office/drawing/2014/main" id="{CB6F21F1-27A8-4BC3-AE46-384BF8A00FD9}"/>
              </a:ext>
            </a:extLst>
          </p:cNvPr>
          <p:cNvSpPr/>
          <p:nvPr/>
        </p:nvSpPr>
        <p:spPr>
          <a:xfrm>
            <a:off x="6235872" y="2892997"/>
            <a:ext cx="375744" cy="335719"/>
          </a:xfrm>
          <a:prstGeom prst="flowChartConnector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9" name="直接连接符 68">
            <a:extLst>
              <a:ext uri="{FF2B5EF4-FFF2-40B4-BE49-F238E27FC236}">
                <a16:creationId xmlns:a16="http://schemas.microsoft.com/office/drawing/2014/main" id="{B4F9D47F-8C22-4203-BB67-EF36321A2D16}"/>
              </a:ext>
            </a:extLst>
          </p:cNvPr>
          <p:cNvCxnSpPr>
            <a:cxnSpLocks/>
            <a:stCxn id="59" idx="0"/>
            <a:endCxn id="62" idx="4"/>
          </p:cNvCxnSpPr>
          <p:nvPr/>
        </p:nvCxnSpPr>
        <p:spPr>
          <a:xfrm flipH="1" flipV="1">
            <a:off x="4911295" y="4155848"/>
            <a:ext cx="350667" cy="52228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直接连接符 69">
            <a:extLst>
              <a:ext uri="{FF2B5EF4-FFF2-40B4-BE49-F238E27FC236}">
                <a16:creationId xmlns:a16="http://schemas.microsoft.com/office/drawing/2014/main" id="{F1C8563B-0814-40F1-8FF3-E54B72049FA9}"/>
              </a:ext>
            </a:extLst>
          </p:cNvPr>
          <p:cNvCxnSpPr>
            <a:cxnSpLocks/>
            <a:stCxn id="63" idx="4"/>
            <a:endCxn id="59" idx="0"/>
          </p:cNvCxnSpPr>
          <p:nvPr/>
        </p:nvCxnSpPr>
        <p:spPr>
          <a:xfrm flipH="1">
            <a:off x="5261962" y="4155851"/>
            <a:ext cx="233820" cy="52228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直接连接符 70">
            <a:extLst>
              <a:ext uri="{FF2B5EF4-FFF2-40B4-BE49-F238E27FC236}">
                <a16:creationId xmlns:a16="http://schemas.microsoft.com/office/drawing/2014/main" id="{291DAB1D-57A2-41B4-A0A0-258613DC0434}"/>
              </a:ext>
            </a:extLst>
          </p:cNvPr>
          <p:cNvCxnSpPr>
            <a:cxnSpLocks/>
            <a:stCxn id="64" idx="4"/>
            <a:endCxn id="59" idx="0"/>
          </p:cNvCxnSpPr>
          <p:nvPr/>
        </p:nvCxnSpPr>
        <p:spPr>
          <a:xfrm flipH="1">
            <a:off x="5261962" y="4152399"/>
            <a:ext cx="1028466" cy="52573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直接连接符 71">
            <a:extLst>
              <a:ext uri="{FF2B5EF4-FFF2-40B4-BE49-F238E27FC236}">
                <a16:creationId xmlns:a16="http://schemas.microsoft.com/office/drawing/2014/main" id="{1610E388-EA55-49FC-AC04-F064F10A2750}"/>
              </a:ext>
            </a:extLst>
          </p:cNvPr>
          <p:cNvCxnSpPr>
            <a:cxnSpLocks/>
            <a:stCxn id="65" idx="4"/>
            <a:endCxn id="59" idx="0"/>
          </p:cNvCxnSpPr>
          <p:nvPr/>
        </p:nvCxnSpPr>
        <p:spPr>
          <a:xfrm flipH="1">
            <a:off x="5261962" y="4158091"/>
            <a:ext cx="1540283" cy="52004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直接连接符 72">
            <a:extLst>
              <a:ext uri="{FF2B5EF4-FFF2-40B4-BE49-F238E27FC236}">
                <a16:creationId xmlns:a16="http://schemas.microsoft.com/office/drawing/2014/main" id="{F1ED04F0-3C0E-4E91-9EBF-CD6A85D7357E}"/>
              </a:ext>
            </a:extLst>
          </p:cNvPr>
          <p:cNvCxnSpPr>
            <a:cxnSpLocks/>
            <a:stCxn id="62" idx="4"/>
            <a:endCxn id="60" idx="0"/>
          </p:cNvCxnSpPr>
          <p:nvPr/>
        </p:nvCxnSpPr>
        <p:spPr>
          <a:xfrm>
            <a:off x="4911295" y="4155848"/>
            <a:ext cx="975844" cy="51659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直接连接符 74">
            <a:extLst>
              <a:ext uri="{FF2B5EF4-FFF2-40B4-BE49-F238E27FC236}">
                <a16:creationId xmlns:a16="http://schemas.microsoft.com/office/drawing/2014/main" id="{CD2F1064-4F18-49D5-AB7A-7DEC0E148F0A}"/>
              </a:ext>
            </a:extLst>
          </p:cNvPr>
          <p:cNvCxnSpPr>
            <a:cxnSpLocks/>
            <a:stCxn id="65" idx="4"/>
            <a:endCxn id="60" idx="0"/>
          </p:cNvCxnSpPr>
          <p:nvPr/>
        </p:nvCxnSpPr>
        <p:spPr>
          <a:xfrm flipH="1">
            <a:off x="5887139" y="4158091"/>
            <a:ext cx="915106" cy="51435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直接连接符 75">
            <a:extLst>
              <a:ext uri="{FF2B5EF4-FFF2-40B4-BE49-F238E27FC236}">
                <a16:creationId xmlns:a16="http://schemas.microsoft.com/office/drawing/2014/main" id="{1F343E85-C7B5-4F8D-AE85-526D24C211CA}"/>
              </a:ext>
            </a:extLst>
          </p:cNvPr>
          <p:cNvCxnSpPr>
            <a:cxnSpLocks/>
            <a:stCxn id="61" idx="0"/>
            <a:endCxn id="62" idx="4"/>
          </p:cNvCxnSpPr>
          <p:nvPr/>
        </p:nvCxnSpPr>
        <p:spPr>
          <a:xfrm flipH="1" flipV="1">
            <a:off x="4911295" y="4155848"/>
            <a:ext cx="1588459" cy="51883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直接连接符 76">
            <a:extLst>
              <a:ext uri="{FF2B5EF4-FFF2-40B4-BE49-F238E27FC236}">
                <a16:creationId xmlns:a16="http://schemas.microsoft.com/office/drawing/2014/main" id="{7F469F1C-32E9-451A-8410-A10E3AB2D730}"/>
              </a:ext>
            </a:extLst>
          </p:cNvPr>
          <p:cNvCxnSpPr>
            <a:cxnSpLocks/>
            <a:stCxn id="61" idx="0"/>
            <a:endCxn id="65" idx="4"/>
          </p:cNvCxnSpPr>
          <p:nvPr/>
        </p:nvCxnSpPr>
        <p:spPr>
          <a:xfrm flipV="1">
            <a:off x="6499754" y="4158091"/>
            <a:ext cx="302491" cy="51659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" name="直接连接符 77">
            <a:extLst>
              <a:ext uri="{FF2B5EF4-FFF2-40B4-BE49-F238E27FC236}">
                <a16:creationId xmlns:a16="http://schemas.microsoft.com/office/drawing/2014/main" id="{5CECB10B-D7E5-4F44-B21C-1CAB980C609D}"/>
              </a:ext>
            </a:extLst>
          </p:cNvPr>
          <p:cNvCxnSpPr>
            <a:cxnSpLocks/>
            <a:stCxn id="67" idx="4"/>
            <a:endCxn id="62" idx="0"/>
          </p:cNvCxnSpPr>
          <p:nvPr/>
        </p:nvCxnSpPr>
        <p:spPr>
          <a:xfrm flipH="1">
            <a:off x="4911295" y="3239240"/>
            <a:ext cx="944774" cy="58088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直接连接符 78">
            <a:extLst>
              <a:ext uri="{FF2B5EF4-FFF2-40B4-BE49-F238E27FC236}">
                <a16:creationId xmlns:a16="http://schemas.microsoft.com/office/drawing/2014/main" id="{93CDF0F1-8F2A-484E-B9A6-61535FE5854D}"/>
              </a:ext>
            </a:extLst>
          </p:cNvPr>
          <p:cNvCxnSpPr>
            <a:cxnSpLocks/>
            <a:stCxn id="68" idx="4"/>
            <a:endCxn id="62" idx="0"/>
          </p:cNvCxnSpPr>
          <p:nvPr/>
        </p:nvCxnSpPr>
        <p:spPr>
          <a:xfrm flipH="1">
            <a:off x="4911295" y="3228716"/>
            <a:ext cx="1512449" cy="59141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0" name="直接连接符 79">
            <a:extLst>
              <a:ext uri="{FF2B5EF4-FFF2-40B4-BE49-F238E27FC236}">
                <a16:creationId xmlns:a16="http://schemas.microsoft.com/office/drawing/2014/main" id="{CED4ECCA-CF1D-4BE9-86A8-F2FF273DFFB1}"/>
              </a:ext>
            </a:extLst>
          </p:cNvPr>
          <p:cNvCxnSpPr>
            <a:cxnSpLocks/>
            <a:stCxn id="66" idx="4"/>
            <a:endCxn id="63" idx="0"/>
          </p:cNvCxnSpPr>
          <p:nvPr/>
        </p:nvCxnSpPr>
        <p:spPr>
          <a:xfrm>
            <a:off x="5290398" y="3251609"/>
            <a:ext cx="205384" cy="56852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直接连接符 81">
            <a:extLst>
              <a:ext uri="{FF2B5EF4-FFF2-40B4-BE49-F238E27FC236}">
                <a16:creationId xmlns:a16="http://schemas.microsoft.com/office/drawing/2014/main" id="{1536C9F3-7E9E-47F3-B7F4-6E7F50445D1A}"/>
              </a:ext>
            </a:extLst>
          </p:cNvPr>
          <p:cNvCxnSpPr>
            <a:cxnSpLocks/>
            <a:stCxn id="67" idx="4"/>
            <a:endCxn id="64" idx="0"/>
          </p:cNvCxnSpPr>
          <p:nvPr/>
        </p:nvCxnSpPr>
        <p:spPr>
          <a:xfrm>
            <a:off x="5856069" y="3239240"/>
            <a:ext cx="434359" cy="577440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" name="直接连接符 82">
            <a:extLst>
              <a:ext uri="{FF2B5EF4-FFF2-40B4-BE49-F238E27FC236}">
                <a16:creationId xmlns:a16="http://schemas.microsoft.com/office/drawing/2014/main" id="{490A19CD-4C98-44CA-8996-BFF21E4D0D5F}"/>
              </a:ext>
            </a:extLst>
          </p:cNvPr>
          <p:cNvCxnSpPr>
            <a:cxnSpLocks/>
            <a:stCxn id="66" idx="4"/>
            <a:endCxn id="65" idx="0"/>
          </p:cNvCxnSpPr>
          <p:nvPr/>
        </p:nvCxnSpPr>
        <p:spPr>
          <a:xfrm>
            <a:off x="5290398" y="3251609"/>
            <a:ext cx="1511847" cy="57076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直接连接符 83">
            <a:extLst>
              <a:ext uri="{FF2B5EF4-FFF2-40B4-BE49-F238E27FC236}">
                <a16:creationId xmlns:a16="http://schemas.microsoft.com/office/drawing/2014/main" id="{04685488-CA41-4F3A-B42F-D24CA28BCACB}"/>
              </a:ext>
            </a:extLst>
          </p:cNvPr>
          <p:cNvCxnSpPr>
            <a:cxnSpLocks/>
            <a:stCxn id="67" idx="4"/>
            <a:endCxn id="65" idx="0"/>
          </p:cNvCxnSpPr>
          <p:nvPr/>
        </p:nvCxnSpPr>
        <p:spPr>
          <a:xfrm>
            <a:off x="5856069" y="3239240"/>
            <a:ext cx="946176" cy="58313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流程图: 接点 84">
            <a:extLst>
              <a:ext uri="{FF2B5EF4-FFF2-40B4-BE49-F238E27FC236}">
                <a16:creationId xmlns:a16="http://schemas.microsoft.com/office/drawing/2014/main" id="{FEC04DF5-E1AA-478C-8C44-AB2606DCD286}"/>
              </a:ext>
            </a:extLst>
          </p:cNvPr>
          <p:cNvSpPr/>
          <p:nvPr/>
        </p:nvSpPr>
        <p:spPr>
          <a:xfrm>
            <a:off x="8869275" y="4649259"/>
            <a:ext cx="364062" cy="335719"/>
          </a:xfrm>
          <a:prstGeom prst="flowChartConnector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流程图: 接点 85">
            <a:extLst>
              <a:ext uri="{FF2B5EF4-FFF2-40B4-BE49-F238E27FC236}">
                <a16:creationId xmlns:a16="http://schemas.microsoft.com/office/drawing/2014/main" id="{37C4134A-4F1D-4461-83AC-2DF8AC0908D1}"/>
              </a:ext>
            </a:extLst>
          </p:cNvPr>
          <p:cNvSpPr/>
          <p:nvPr/>
        </p:nvSpPr>
        <p:spPr>
          <a:xfrm>
            <a:off x="9494452" y="4643570"/>
            <a:ext cx="364062" cy="335719"/>
          </a:xfrm>
          <a:prstGeom prst="flowChartConnector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流程图: 接点 86">
            <a:extLst>
              <a:ext uri="{FF2B5EF4-FFF2-40B4-BE49-F238E27FC236}">
                <a16:creationId xmlns:a16="http://schemas.microsoft.com/office/drawing/2014/main" id="{CA175F81-7553-4999-B2F0-E0923EBA9E9B}"/>
              </a:ext>
            </a:extLst>
          </p:cNvPr>
          <p:cNvSpPr/>
          <p:nvPr/>
        </p:nvSpPr>
        <p:spPr>
          <a:xfrm>
            <a:off x="10107067" y="4645810"/>
            <a:ext cx="364062" cy="335719"/>
          </a:xfrm>
          <a:prstGeom prst="flowChartConnector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流程图: 接点 87">
            <a:extLst>
              <a:ext uri="{FF2B5EF4-FFF2-40B4-BE49-F238E27FC236}">
                <a16:creationId xmlns:a16="http://schemas.microsoft.com/office/drawing/2014/main" id="{28F48F30-9589-4720-AD6C-A977AC8B7B9C}"/>
              </a:ext>
            </a:extLst>
          </p:cNvPr>
          <p:cNvSpPr/>
          <p:nvPr/>
        </p:nvSpPr>
        <p:spPr>
          <a:xfrm>
            <a:off x="8518608" y="3791252"/>
            <a:ext cx="364062" cy="335719"/>
          </a:xfrm>
          <a:prstGeom prst="flowChartConnector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流程图: 接点 88">
            <a:extLst>
              <a:ext uri="{FF2B5EF4-FFF2-40B4-BE49-F238E27FC236}">
                <a16:creationId xmlns:a16="http://schemas.microsoft.com/office/drawing/2014/main" id="{AA2BBF24-9387-46C9-99CB-42B5CBD26305}"/>
              </a:ext>
            </a:extLst>
          </p:cNvPr>
          <p:cNvSpPr/>
          <p:nvPr/>
        </p:nvSpPr>
        <p:spPr>
          <a:xfrm>
            <a:off x="9103095" y="3791255"/>
            <a:ext cx="364062" cy="335719"/>
          </a:xfrm>
          <a:prstGeom prst="flowChartConnector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流程图: 接点 89">
            <a:extLst>
              <a:ext uri="{FF2B5EF4-FFF2-40B4-BE49-F238E27FC236}">
                <a16:creationId xmlns:a16="http://schemas.microsoft.com/office/drawing/2014/main" id="{79462BBA-DF17-4226-9603-A042CC99601F}"/>
              </a:ext>
            </a:extLst>
          </p:cNvPr>
          <p:cNvSpPr/>
          <p:nvPr/>
        </p:nvSpPr>
        <p:spPr>
          <a:xfrm>
            <a:off x="9897741" y="3787803"/>
            <a:ext cx="364062" cy="335719"/>
          </a:xfrm>
          <a:prstGeom prst="flowChartConnector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" name="流程图: 接点 90">
            <a:extLst>
              <a:ext uri="{FF2B5EF4-FFF2-40B4-BE49-F238E27FC236}">
                <a16:creationId xmlns:a16="http://schemas.microsoft.com/office/drawing/2014/main" id="{784F6FF6-7C92-482B-93C1-C2AF5A08A6A3}"/>
              </a:ext>
            </a:extLst>
          </p:cNvPr>
          <p:cNvSpPr/>
          <p:nvPr/>
        </p:nvSpPr>
        <p:spPr>
          <a:xfrm>
            <a:off x="10409558" y="3793495"/>
            <a:ext cx="364062" cy="335719"/>
          </a:xfrm>
          <a:prstGeom prst="flowChartConnector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流程图: 接点 91">
            <a:extLst>
              <a:ext uri="{FF2B5EF4-FFF2-40B4-BE49-F238E27FC236}">
                <a16:creationId xmlns:a16="http://schemas.microsoft.com/office/drawing/2014/main" id="{E62E937C-489B-496D-8B71-9C6BD43A0E45}"/>
              </a:ext>
            </a:extLst>
          </p:cNvPr>
          <p:cNvSpPr/>
          <p:nvPr/>
        </p:nvSpPr>
        <p:spPr>
          <a:xfrm>
            <a:off x="8891870" y="2887013"/>
            <a:ext cx="375744" cy="335719"/>
          </a:xfrm>
          <a:prstGeom prst="flowChartConnector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" name="流程图: 接点 92">
            <a:extLst>
              <a:ext uri="{FF2B5EF4-FFF2-40B4-BE49-F238E27FC236}">
                <a16:creationId xmlns:a16="http://schemas.microsoft.com/office/drawing/2014/main" id="{70AEB4FC-31B4-49D6-9110-FA8E618B7841}"/>
              </a:ext>
            </a:extLst>
          </p:cNvPr>
          <p:cNvSpPr/>
          <p:nvPr/>
        </p:nvSpPr>
        <p:spPr>
          <a:xfrm>
            <a:off x="9457541" y="2874644"/>
            <a:ext cx="375744" cy="335719"/>
          </a:xfrm>
          <a:prstGeom prst="flowChartConnector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流程图: 接点 93">
            <a:extLst>
              <a:ext uri="{FF2B5EF4-FFF2-40B4-BE49-F238E27FC236}">
                <a16:creationId xmlns:a16="http://schemas.microsoft.com/office/drawing/2014/main" id="{88D37BA7-44A9-48F0-B488-202E1C514B35}"/>
              </a:ext>
            </a:extLst>
          </p:cNvPr>
          <p:cNvSpPr/>
          <p:nvPr/>
        </p:nvSpPr>
        <p:spPr>
          <a:xfrm>
            <a:off x="10025216" y="2864120"/>
            <a:ext cx="375744" cy="335719"/>
          </a:xfrm>
          <a:prstGeom prst="flowChartConnector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5" name="直接连接符 94">
            <a:extLst>
              <a:ext uri="{FF2B5EF4-FFF2-40B4-BE49-F238E27FC236}">
                <a16:creationId xmlns:a16="http://schemas.microsoft.com/office/drawing/2014/main" id="{AA00BA1D-C8F9-476C-AE07-1CBD2BAC0CB3}"/>
              </a:ext>
            </a:extLst>
          </p:cNvPr>
          <p:cNvCxnSpPr>
            <a:cxnSpLocks/>
            <a:stCxn id="85" idx="0"/>
            <a:endCxn id="88" idx="4"/>
          </p:cNvCxnSpPr>
          <p:nvPr/>
        </p:nvCxnSpPr>
        <p:spPr>
          <a:xfrm flipH="1" flipV="1">
            <a:off x="8700639" y="4126971"/>
            <a:ext cx="350667" cy="52228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直接连接符 95">
            <a:extLst>
              <a:ext uri="{FF2B5EF4-FFF2-40B4-BE49-F238E27FC236}">
                <a16:creationId xmlns:a16="http://schemas.microsoft.com/office/drawing/2014/main" id="{17A64C13-A353-41AE-97D0-7730F13496F0}"/>
              </a:ext>
            </a:extLst>
          </p:cNvPr>
          <p:cNvCxnSpPr>
            <a:cxnSpLocks/>
            <a:stCxn id="89" idx="4"/>
            <a:endCxn id="85" idx="0"/>
          </p:cNvCxnSpPr>
          <p:nvPr/>
        </p:nvCxnSpPr>
        <p:spPr>
          <a:xfrm flipH="1">
            <a:off x="9051306" y="4126974"/>
            <a:ext cx="233820" cy="52228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7" name="直接连接符 96">
            <a:extLst>
              <a:ext uri="{FF2B5EF4-FFF2-40B4-BE49-F238E27FC236}">
                <a16:creationId xmlns:a16="http://schemas.microsoft.com/office/drawing/2014/main" id="{AC511262-0452-417F-BCF0-8C18AAEA9C04}"/>
              </a:ext>
            </a:extLst>
          </p:cNvPr>
          <p:cNvCxnSpPr>
            <a:cxnSpLocks/>
            <a:stCxn id="90" idx="4"/>
            <a:endCxn id="85" idx="0"/>
          </p:cNvCxnSpPr>
          <p:nvPr/>
        </p:nvCxnSpPr>
        <p:spPr>
          <a:xfrm flipH="1">
            <a:off x="9051306" y="4123522"/>
            <a:ext cx="1028466" cy="52573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8" name="直接连接符 97">
            <a:extLst>
              <a:ext uri="{FF2B5EF4-FFF2-40B4-BE49-F238E27FC236}">
                <a16:creationId xmlns:a16="http://schemas.microsoft.com/office/drawing/2014/main" id="{A0BABE12-1163-479C-95E7-B0B989C6F0C8}"/>
              </a:ext>
            </a:extLst>
          </p:cNvPr>
          <p:cNvCxnSpPr>
            <a:cxnSpLocks/>
            <a:stCxn id="91" idx="4"/>
            <a:endCxn id="85" idx="0"/>
          </p:cNvCxnSpPr>
          <p:nvPr/>
        </p:nvCxnSpPr>
        <p:spPr>
          <a:xfrm flipH="1">
            <a:off x="9051306" y="4129214"/>
            <a:ext cx="1540283" cy="52004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9" name="直接连接符 98">
            <a:extLst>
              <a:ext uri="{FF2B5EF4-FFF2-40B4-BE49-F238E27FC236}">
                <a16:creationId xmlns:a16="http://schemas.microsoft.com/office/drawing/2014/main" id="{B9EB5E01-1954-4B20-99AF-52DD92A429A5}"/>
              </a:ext>
            </a:extLst>
          </p:cNvPr>
          <p:cNvCxnSpPr>
            <a:cxnSpLocks/>
            <a:stCxn id="88" idx="4"/>
            <a:endCxn id="86" idx="0"/>
          </p:cNvCxnSpPr>
          <p:nvPr/>
        </p:nvCxnSpPr>
        <p:spPr>
          <a:xfrm>
            <a:off x="8700639" y="4126971"/>
            <a:ext cx="975844" cy="51659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0" name="直接连接符 99">
            <a:extLst>
              <a:ext uri="{FF2B5EF4-FFF2-40B4-BE49-F238E27FC236}">
                <a16:creationId xmlns:a16="http://schemas.microsoft.com/office/drawing/2014/main" id="{48EBE03B-F06F-476E-9C1C-DFD10002C278}"/>
              </a:ext>
            </a:extLst>
          </p:cNvPr>
          <p:cNvCxnSpPr>
            <a:cxnSpLocks/>
            <a:stCxn id="91" idx="4"/>
            <a:endCxn id="86" idx="0"/>
          </p:cNvCxnSpPr>
          <p:nvPr/>
        </p:nvCxnSpPr>
        <p:spPr>
          <a:xfrm flipH="1">
            <a:off x="9676483" y="4129214"/>
            <a:ext cx="915106" cy="51435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1" name="直接连接符 100">
            <a:extLst>
              <a:ext uri="{FF2B5EF4-FFF2-40B4-BE49-F238E27FC236}">
                <a16:creationId xmlns:a16="http://schemas.microsoft.com/office/drawing/2014/main" id="{AC120C49-DA9B-452F-AA73-332E3CE22A3E}"/>
              </a:ext>
            </a:extLst>
          </p:cNvPr>
          <p:cNvCxnSpPr>
            <a:cxnSpLocks/>
            <a:stCxn id="87" idx="0"/>
            <a:endCxn id="88" idx="4"/>
          </p:cNvCxnSpPr>
          <p:nvPr/>
        </p:nvCxnSpPr>
        <p:spPr>
          <a:xfrm flipH="1" flipV="1">
            <a:off x="8700639" y="4126971"/>
            <a:ext cx="1588459" cy="51883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2" name="直接连接符 101">
            <a:extLst>
              <a:ext uri="{FF2B5EF4-FFF2-40B4-BE49-F238E27FC236}">
                <a16:creationId xmlns:a16="http://schemas.microsoft.com/office/drawing/2014/main" id="{FFCAF22C-6A5C-4E82-BE58-47A0FEA7FA34}"/>
              </a:ext>
            </a:extLst>
          </p:cNvPr>
          <p:cNvCxnSpPr>
            <a:cxnSpLocks/>
            <a:stCxn id="87" idx="0"/>
            <a:endCxn id="91" idx="4"/>
          </p:cNvCxnSpPr>
          <p:nvPr/>
        </p:nvCxnSpPr>
        <p:spPr>
          <a:xfrm flipV="1">
            <a:off x="10289098" y="4129214"/>
            <a:ext cx="302491" cy="51659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" name="直接连接符 102">
            <a:extLst>
              <a:ext uri="{FF2B5EF4-FFF2-40B4-BE49-F238E27FC236}">
                <a16:creationId xmlns:a16="http://schemas.microsoft.com/office/drawing/2014/main" id="{2BD278BC-0061-4D2B-9166-4D89D4919236}"/>
              </a:ext>
            </a:extLst>
          </p:cNvPr>
          <p:cNvCxnSpPr>
            <a:cxnSpLocks/>
            <a:stCxn id="93" idx="4"/>
            <a:endCxn id="88" idx="0"/>
          </p:cNvCxnSpPr>
          <p:nvPr/>
        </p:nvCxnSpPr>
        <p:spPr>
          <a:xfrm flipH="1">
            <a:off x="8700639" y="3210363"/>
            <a:ext cx="944774" cy="58088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" name="直接连接符 103">
            <a:extLst>
              <a:ext uri="{FF2B5EF4-FFF2-40B4-BE49-F238E27FC236}">
                <a16:creationId xmlns:a16="http://schemas.microsoft.com/office/drawing/2014/main" id="{3A5BF18E-3F3B-450E-AA03-11EEE5D26DA6}"/>
              </a:ext>
            </a:extLst>
          </p:cNvPr>
          <p:cNvCxnSpPr>
            <a:cxnSpLocks/>
            <a:stCxn id="94" idx="4"/>
            <a:endCxn id="88" idx="0"/>
          </p:cNvCxnSpPr>
          <p:nvPr/>
        </p:nvCxnSpPr>
        <p:spPr>
          <a:xfrm flipH="1">
            <a:off x="8700639" y="3199839"/>
            <a:ext cx="1512449" cy="59141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" name="直接连接符 104">
            <a:extLst>
              <a:ext uri="{FF2B5EF4-FFF2-40B4-BE49-F238E27FC236}">
                <a16:creationId xmlns:a16="http://schemas.microsoft.com/office/drawing/2014/main" id="{8CBCA962-66FE-4E5F-B637-D5727009383E}"/>
              </a:ext>
            </a:extLst>
          </p:cNvPr>
          <p:cNvCxnSpPr>
            <a:cxnSpLocks/>
            <a:stCxn id="92" idx="4"/>
            <a:endCxn id="89" idx="0"/>
          </p:cNvCxnSpPr>
          <p:nvPr/>
        </p:nvCxnSpPr>
        <p:spPr>
          <a:xfrm>
            <a:off x="9079742" y="3222732"/>
            <a:ext cx="205384" cy="56852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6" name="直接连接符 105">
            <a:extLst>
              <a:ext uri="{FF2B5EF4-FFF2-40B4-BE49-F238E27FC236}">
                <a16:creationId xmlns:a16="http://schemas.microsoft.com/office/drawing/2014/main" id="{032AAC3E-CA72-45F4-B953-6B8ED3CB6A93}"/>
              </a:ext>
            </a:extLst>
          </p:cNvPr>
          <p:cNvCxnSpPr>
            <a:cxnSpLocks/>
            <a:stCxn id="93" idx="4"/>
            <a:endCxn id="90" idx="0"/>
          </p:cNvCxnSpPr>
          <p:nvPr/>
        </p:nvCxnSpPr>
        <p:spPr>
          <a:xfrm>
            <a:off x="9645413" y="3210363"/>
            <a:ext cx="434359" cy="577440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7" name="直接连接符 106">
            <a:extLst>
              <a:ext uri="{FF2B5EF4-FFF2-40B4-BE49-F238E27FC236}">
                <a16:creationId xmlns:a16="http://schemas.microsoft.com/office/drawing/2014/main" id="{72E775B5-96F7-49E1-9A96-1C3D75C01A4D}"/>
              </a:ext>
            </a:extLst>
          </p:cNvPr>
          <p:cNvCxnSpPr>
            <a:cxnSpLocks/>
            <a:stCxn id="92" idx="4"/>
            <a:endCxn id="91" idx="0"/>
          </p:cNvCxnSpPr>
          <p:nvPr/>
        </p:nvCxnSpPr>
        <p:spPr>
          <a:xfrm>
            <a:off x="9079742" y="3222732"/>
            <a:ext cx="1511847" cy="57076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8" name="直接连接符 107">
            <a:extLst>
              <a:ext uri="{FF2B5EF4-FFF2-40B4-BE49-F238E27FC236}">
                <a16:creationId xmlns:a16="http://schemas.microsoft.com/office/drawing/2014/main" id="{A3884084-78EE-4C09-86A3-954833FE4C7F}"/>
              </a:ext>
            </a:extLst>
          </p:cNvPr>
          <p:cNvCxnSpPr>
            <a:cxnSpLocks/>
            <a:stCxn id="93" idx="4"/>
            <a:endCxn id="91" idx="0"/>
          </p:cNvCxnSpPr>
          <p:nvPr/>
        </p:nvCxnSpPr>
        <p:spPr>
          <a:xfrm>
            <a:off x="9645413" y="3210363"/>
            <a:ext cx="946176" cy="58313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9" name="直接连接符 108">
            <a:extLst>
              <a:ext uri="{FF2B5EF4-FFF2-40B4-BE49-F238E27FC236}">
                <a16:creationId xmlns:a16="http://schemas.microsoft.com/office/drawing/2014/main" id="{2E5ABE41-25C7-4619-B660-10F94D43E476}"/>
              </a:ext>
            </a:extLst>
          </p:cNvPr>
          <p:cNvCxnSpPr>
            <a:cxnSpLocks/>
            <a:stCxn id="90" idx="4"/>
            <a:endCxn id="86" idx="0"/>
          </p:cNvCxnSpPr>
          <p:nvPr/>
        </p:nvCxnSpPr>
        <p:spPr>
          <a:xfrm flipH="1">
            <a:off x="9676483" y="4123522"/>
            <a:ext cx="403289" cy="520048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0" name="直接连接符 109">
            <a:extLst>
              <a:ext uri="{FF2B5EF4-FFF2-40B4-BE49-F238E27FC236}">
                <a16:creationId xmlns:a16="http://schemas.microsoft.com/office/drawing/2014/main" id="{F66F7426-7EEC-4071-871B-D26DF35E5FA9}"/>
              </a:ext>
            </a:extLst>
          </p:cNvPr>
          <p:cNvCxnSpPr>
            <a:cxnSpLocks/>
            <a:stCxn id="94" idx="4"/>
            <a:endCxn id="90" idx="0"/>
          </p:cNvCxnSpPr>
          <p:nvPr/>
        </p:nvCxnSpPr>
        <p:spPr>
          <a:xfrm flipH="1">
            <a:off x="10079772" y="3199839"/>
            <a:ext cx="133316" cy="587964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箭头: 右 8">
            <a:extLst>
              <a:ext uri="{FF2B5EF4-FFF2-40B4-BE49-F238E27FC236}">
                <a16:creationId xmlns:a16="http://schemas.microsoft.com/office/drawing/2014/main" id="{62366D94-C541-446C-A0B3-412FF51EDADF}"/>
              </a:ext>
            </a:extLst>
          </p:cNvPr>
          <p:cNvSpPr/>
          <p:nvPr/>
        </p:nvSpPr>
        <p:spPr>
          <a:xfrm>
            <a:off x="3668653" y="3845557"/>
            <a:ext cx="571581" cy="30684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1" name="箭头: 右 110">
            <a:extLst>
              <a:ext uri="{FF2B5EF4-FFF2-40B4-BE49-F238E27FC236}">
                <a16:creationId xmlns:a16="http://schemas.microsoft.com/office/drawing/2014/main" id="{467095C7-242F-4E15-824E-FB919B8C57F1}"/>
              </a:ext>
            </a:extLst>
          </p:cNvPr>
          <p:cNvSpPr/>
          <p:nvPr/>
        </p:nvSpPr>
        <p:spPr>
          <a:xfrm>
            <a:off x="7532859" y="3831118"/>
            <a:ext cx="571581" cy="30684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8B840AE-3FCB-47F0-A2FD-2E1499F5038D}"/>
              </a:ext>
            </a:extLst>
          </p:cNvPr>
          <p:cNvSpPr txBox="1"/>
          <p:nvPr/>
        </p:nvSpPr>
        <p:spPr>
          <a:xfrm>
            <a:off x="3092644" y="2478410"/>
            <a:ext cx="19939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dirty="0"/>
              <a:t>根据知识选择相关的</a:t>
            </a:r>
            <a:r>
              <a:rPr lang="en-US" altLang="zh-CN" dirty="0"/>
              <a:t>weight</a:t>
            </a:r>
            <a:endParaRPr lang="zh-CN" altLang="en-US" dirty="0"/>
          </a:p>
        </p:txBody>
      </p:sp>
      <p:sp>
        <p:nvSpPr>
          <p:cNvPr id="112" name="文本框 111">
            <a:extLst>
              <a:ext uri="{FF2B5EF4-FFF2-40B4-BE49-F238E27FC236}">
                <a16:creationId xmlns:a16="http://schemas.microsoft.com/office/drawing/2014/main" id="{C46D1AE4-95F7-439E-A324-594883CA94AE}"/>
              </a:ext>
            </a:extLst>
          </p:cNvPr>
          <p:cNvSpPr txBox="1"/>
          <p:nvPr/>
        </p:nvSpPr>
        <p:spPr>
          <a:xfrm>
            <a:off x="6965553" y="2380551"/>
            <a:ext cx="19939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dirty="0"/>
              <a:t>训练</a:t>
            </a:r>
            <a:r>
              <a:rPr lang="en-US" altLang="zh-CN" dirty="0"/>
              <a:t>target domain weights (green)</a:t>
            </a:r>
            <a:endParaRPr lang="zh-CN" altLang="en-US" dirty="0"/>
          </a:p>
        </p:txBody>
      </p:sp>
      <p:cxnSp>
        <p:nvCxnSpPr>
          <p:cNvPr id="113" name="直接连接符 112">
            <a:extLst>
              <a:ext uri="{FF2B5EF4-FFF2-40B4-BE49-F238E27FC236}">
                <a16:creationId xmlns:a16="http://schemas.microsoft.com/office/drawing/2014/main" id="{3B13807E-3CE2-4984-976D-CE28615686C5}"/>
              </a:ext>
            </a:extLst>
          </p:cNvPr>
          <p:cNvCxnSpPr>
            <a:cxnSpLocks/>
          </p:cNvCxnSpPr>
          <p:nvPr/>
        </p:nvCxnSpPr>
        <p:spPr>
          <a:xfrm>
            <a:off x="8570950" y="5440856"/>
            <a:ext cx="800751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5" name="文本框 114">
            <a:extLst>
              <a:ext uri="{FF2B5EF4-FFF2-40B4-BE49-F238E27FC236}">
                <a16:creationId xmlns:a16="http://schemas.microsoft.com/office/drawing/2014/main" id="{F7A30DED-6778-4366-99A0-F8BACE7FFD2A}"/>
              </a:ext>
            </a:extLst>
          </p:cNvPr>
          <p:cNvSpPr txBox="1"/>
          <p:nvPr/>
        </p:nvSpPr>
        <p:spPr>
          <a:xfrm>
            <a:off x="9502054" y="5286967"/>
            <a:ext cx="15740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biology domain</a:t>
            </a:r>
            <a:endParaRPr lang="zh-CN" altLang="en-US" sz="1400" dirty="0"/>
          </a:p>
        </p:txBody>
      </p:sp>
      <p:cxnSp>
        <p:nvCxnSpPr>
          <p:cNvPr id="116" name="直接连接符 115">
            <a:extLst>
              <a:ext uri="{FF2B5EF4-FFF2-40B4-BE49-F238E27FC236}">
                <a16:creationId xmlns:a16="http://schemas.microsoft.com/office/drawing/2014/main" id="{8C09D229-501B-4B4B-A5C7-515C89179A55}"/>
              </a:ext>
            </a:extLst>
          </p:cNvPr>
          <p:cNvCxnSpPr>
            <a:cxnSpLocks/>
          </p:cNvCxnSpPr>
          <p:nvPr/>
        </p:nvCxnSpPr>
        <p:spPr>
          <a:xfrm>
            <a:off x="8570950" y="5846929"/>
            <a:ext cx="800751" cy="0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7" name="文本框 116">
            <a:extLst>
              <a:ext uri="{FF2B5EF4-FFF2-40B4-BE49-F238E27FC236}">
                <a16:creationId xmlns:a16="http://schemas.microsoft.com/office/drawing/2014/main" id="{06EC9C5B-7B07-4B01-A719-67AC205FD1EA}"/>
              </a:ext>
            </a:extLst>
          </p:cNvPr>
          <p:cNvSpPr txBox="1"/>
          <p:nvPr/>
        </p:nvSpPr>
        <p:spPr>
          <a:xfrm>
            <a:off x="9502054" y="5693040"/>
            <a:ext cx="15740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medical domain</a:t>
            </a:r>
            <a:endParaRPr lang="zh-CN" altLang="en-US" sz="1400" dirty="0"/>
          </a:p>
        </p:txBody>
      </p:sp>
      <p:cxnSp>
        <p:nvCxnSpPr>
          <p:cNvPr id="118" name="直接连接符 117">
            <a:extLst>
              <a:ext uri="{FF2B5EF4-FFF2-40B4-BE49-F238E27FC236}">
                <a16:creationId xmlns:a16="http://schemas.microsoft.com/office/drawing/2014/main" id="{BEDF2326-5A7B-431C-AAF2-A80384F8ECCA}"/>
              </a:ext>
            </a:extLst>
          </p:cNvPr>
          <p:cNvCxnSpPr>
            <a:cxnSpLocks/>
          </p:cNvCxnSpPr>
          <p:nvPr/>
        </p:nvCxnSpPr>
        <p:spPr>
          <a:xfrm>
            <a:off x="8570950" y="6239931"/>
            <a:ext cx="800751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9" name="文本框 118">
            <a:extLst>
              <a:ext uri="{FF2B5EF4-FFF2-40B4-BE49-F238E27FC236}">
                <a16:creationId xmlns:a16="http://schemas.microsoft.com/office/drawing/2014/main" id="{89F33AAB-C5D7-458D-AE21-08C8722B9C2C}"/>
              </a:ext>
            </a:extLst>
          </p:cNvPr>
          <p:cNvSpPr txBox="1"/>
          <p:nvPr/>
        </p:nvSpPr>
        <p:spPr>
          <a:xfrm>
            <a:off x="9502054" y="6086042"/>
            <a:ext cx="15740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general domain</a:t>
            </a:r>
            <a:endParaRPr lang="zh-CN" altLang="en-US" sz="1400" dirty="0"/>
          </a:p>
        </p:txBody>
      </p:sp>
      <p:cxnSp>
        <p:nvCxnSpPr>
          <p:cNvPr id="120" name="直接连接符 119">
            <a:extLst>
              <a:ext uri="{FF2B5EF4-FFF2-40B4-BE49-F238E27FC236}">
                <a16:creationId xmlns:a16="http://schemas.microsoft.com/office/drawing/2014/main" id="{28652E10-77B5-4D67-AFC8-337CC218BF4F}"/>
              </a:ext>
            </a:extLst>
          </p:cNvPr>
          <p:cNvCxnSpPr>
            <a:cxnSpLocks/>
          </p:cNvCxnSpPr>
          <p:nvPr/>
        </p:nvCxnSpPr>
        <p:spPr>
          <a:xfrm>
            <a:off x="8568993" y="6632933"/>
            <a:ext cx="800751" cy="0"/>
          </a:xfrm>
          <a:prstGeom prst="line">
            <a:avLst/>
          </a:prstGeom>
          <a:ln w="190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1" name="文本框 120">
            <a:extLst>
              <a:ext uri="{FF2B5EF4-FFF2-40B4-BE49-F238E27FC236}">
                <a16:creationId xmlns:a16="http://schemas.microsoft.com/office/drawing/2014/main" id="{33696CE0-3CBC-4E96-ADA6-88A7A0B620DD}"/>
              </a:ext>
            </a:extLst>
          </p:cNvPr>
          <p:cNvSpPr txBox="1"/>
          <p:nvPr/>
        </p:nvSpPr>
        <p:spPr>
          <a:xfrm>
            <a:off x="9500097" y="6479044"/>
            <a:ext cx="15740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sports domain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28301836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9555" y="358903"/>
            <a:ext cx="4265218" cy="900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96677" y="2252370"/>
            <a:ext cx="7998645" cy="2353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416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5662" y="-41136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Lottery Ticket Hypothesis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257102" y="857020"/>
            <a:ext cx="904186" cy="2516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264831" y="857020"/>
            <a:ext cx="5307052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7" name="流程图: 接点 16">
            <a:extLst>
              <a:ext uri="{FF2B5EF4-FFF2-40B4-BE49-F238E27FC236}">
                <a16:creationId xmlns:a16="http://schemas.microsoft.com/office/drawing/2014/main" id="{B242621F-2622-44FA-9DFB-D5137BB933E1}"/>
              </a:ext>
            </a:extLst>
          </p:cNvPr>
          <p:cNvSpPr/>
          <p:nvPr/>
        </p:nvSpPr>
        <p:spPr>
          <a:xfrm>
            <a:off x="5365808" y="4091965"/>
            <a:ext cx="364062" cy="335719"/>
          </a:xfrm>
          <a:prstGeom prst="flowChartConnector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流程图: 接点 17">
            <a:extLst>
              <a:ext uri="{FF2B5EF4-FFF2-40B4-BE49-F238E27FC236}">
                <a16:creationId xmlns:a16="http://schemas.microsoft.com/office/drawing/2014/main" id="{3D124110-E858-4FC1-9DA4-8121765D45D9}"/>
              </a:ext>
            </a:extLst>
          </p:cNvPr>
          <p:cNvSpPr/>
          <p:nvPr/>
        </p:nvSpPr>
        <p:spPr>
          <a:xfrm>
            <a:off x="5990985" y="4086276"/>
            <a:ext cx="364062" cy="335719"/>
          </a:xfrm>
          <a:prstGeom prst="flowChartConnector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流程图: 接点 18">
            <a:extLst>
              <a:ext uri="{FF2B5EF4-FFF2-40B4-BE49-F238E27FC236}">
                <a16:creationId xmlns:a16="http://schemas.microsoft.com/office/drawing/2014/main" id="{D9D67F77-3C14-4CCA-BCB0-9BCC7DBBDED2}"/>
              </a:ext>
            </a:extLst>
          </p:cNvPr>
          <p:cNvSpPr/>
          <p:nvPr/>
        </p:nvSpPr>
        <p:spPr>
          <a:xfrm>
            <a:off x="6603600" y="4088516"/>
            <a:ext cx="364062" cy="335719"/>
          </a:xfrm>
          <a:prstGeom prst="flowChartConnector">
            <a:avLst/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流程图: 接点 19">
            <a:extLst>
              <a:ext uri="{FF2B5EF4-FFF2-40B4-BE49-F238E27FC236}">
                <a16:creationId xmlns:a16="http://schemas.microsoft.com/office/drawing/2014/main" id="{8D4A0562-0500-4999-A321-4AA8DA63E0F4}"/>
              </a:ext>
            </a:extLst>
          </p:cNvPr>
          <p:cNvSpPr/>
          <p:nvPr/>
        </p:nvSpPr>
        <p:spPr>
          <a:xfrm>
            <a:off x="5015141" y="3233958"/>
            <a:ext cx="364062" cy="335719"/>
          </a:xfrm>
          <a:prstGeom prst="flowChartConnector">
            <a:avLst/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流程图: 接点 20">
            <a:extLst>
              <a:ext uri="{FF2B5EF4-FFF2-40B4-BE49-F238E27FC236}">
                <a16:creationId xmlns:a16="http://schemas.microsoft.com/office/drawing/2014/main" id="{C2B5FF6B-EF10-4D65-AC55-9638D17A748D}"/>
              </a:ext>
            </a:extLst>
          </p:cNvPr>
          <p:cNvSpPr/>
          <p:nvPr/>
        </p:nvSpPr>
        <p:spPr>
          <a:xfrm>
            <a:off x="5599628" y="3233961"/>
            <a:ext cx="364062" cy="335719"/>
          </a:xfrm>
          <a:prstGeom prst="flowChartConnector">
            <a:avLst/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流程图: 接点 21">
            <a:extLst>
              <a:ext uri="{FF2B5EF4-FFF2-40B4-BE49-F238E27FC236}">
                <a16:creationId xmlns:a16="http://schemas.microsoft.com/office/drawing/2014/main" id="{4BA27D8A-6E3A-4719-B2B6-1B8A3A29303D}"/>
              </a:ext>
            </a:extLst>
          </p:cNvPr>
          <p:cNvSpPr/>
          <p:nvPr/>
        </p:nvSpPr>
        <p:spPr>
          <a:xfrm>
            <a:off x="6394274" y="3230509"/>
            <a:ext cx="364062" cy="335719"/>
          </a:xfrm>
          <a:prstGeom prst="flowChartConnector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流程图: 接点 22">
            <a:extLst>
              <a:ext uri="{FF2B5EF4-FFF2-40B4-BE49-F238E27FC236}">
                <a16:creationId xmlns:a16="http://schemas.microsoft.com/office/drawing/2014/main" id="{74EE6CC6-958E-40D2-8799-168C7C3D7794}"/>
              </a:ext>
            </a:extLst>
          </p:cNvPr>
          <p:cNvSpPr/>
          <p:nvPr/>
        </p:nvSpPr>
        <p:spPr>
          <a:xfrm>
            <a:off x="6906091" y="3236201"/>
            <a:ext cx="364062" cy="335719"/>
          </a:xfrm>
          <a:prstGeom prst="flowChartConnector">
            <a:avLst/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流程图: 接点 23">
            <a:extLst>
              <a:ext uri="{FF2B5EF4-FFF2-40B4-BE49-F238E27FC236}">
                <a16:creationId xmlns:a16="http://schemas.microsoft.com/office/drawing/2014/main" id="{BC433CA9-6AB5-4C69-ABCA-3A2DDD432DFA}"/>
              </a:ext>
            </a:extLst>
          </p:cNvPr>
          <p:cNvSpPr/>
          <p:nvPr/>
        </p:nvSpPr>
        <p:spPr>
          <a:xfrm>
            <a:off x="5388403" y="2329719"/>
            <a:ext cx="375744" cy="335719"/>
          </a:xfrm>
          <a:prstGeom prst="flowChartConnector">
            <a:avLst/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流程图: 接点 24">
            <a:extLst>
              <a:ext uri="{FF2B5EF4-FFF2-40B4-BE49-F238E27FC236}">
                <a16:creationId xmlns:a16="http://schemas.microsoft.com/office/drawing/2014/main" id="{62ECB542-9803-4C08-B9CD-02C1AB22FCE5}"/>
              </a:ext>
            </a:extLst>
          </p:cNvPr>
          <p:cNvSpPr/>
          <p:nvPr/>
        </p:nvSpPr>
        <p:spPr>
          <a:xfrm>
            <a:off x="5954074" y="2317350"/>
            <a:ext cx="375744" cy="335719"/>
          </a:xfrm>
          <a:prstGeom prst="flowChartConnector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流程图: 接点 25">
            <a:extLst>
              <a:ext uri="{FF2B5EF4-FFF2-40B4-BE49-F238E27FC236}">
                <a16:creationId xmlns:a16="http://schemas.microsoft.com/office/drawing/2014/main" id="{B9DF0D7E-E9C4-4D71-8E92-7B8D6BE6FCAF}"/>
              </a:ext>
            </a:extLst>
          </p:cNvPr>
          <p:cNvSpPr/>
          <p:nvPr/>
        </p:nvSpPr>
        <p:spPr>
          <a:xfrm>
            <a:off x="6521749" y="2306826"/>
            <a:ext cx="375744" cy="335719"/>
          </a:xfrm>
          <a:prstGeom prst="flowChartConnector">
            <a:avLst/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F03EB1A3-D167-44FA-914D-5AF7EFB38DA7}"/>
              </a:ext>
            </a:extLst>
          </p:cNvPr>
          <p:cNvCxnSpPr>
            <a:cxnSpLocks/>
            <a:stCxn id="17" idx="0"/>
            <a:endCxn id="20" idx="4"/>
          </p:cNvCxnSpPr>
          <p:nvPr/>
        </p:nvCxnSpPr>
        <p:spPr>
          <a:xfrm flipH="1" flipV="1">
            <a:off x="5197172" y="3569677"/>
            <a:ext cx="350667" cy="522288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081A19F9-57E2-4DBD-AD5B-1A7ACC671B42}"/>
              </a:ext>
            </a:extLst>
          </p:cNvPr>
          <p:cNvCxnSpPr>
            <a:cxnSpLocks/>
            <a:stCxn id="21" idx="4"/>
            <a:endCxn id="17" idx="0"/>
          </p:cNvCxnSpPr>
          <p:nvPr/>
        </p:nvCxnSpPr>
        <p:spPr>
          <a:xfrm flipH="1">
            <a:off x="5547839" y="3569680"/>
            <a:ext cx="233820" cy="522285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B77C7591-0F6D-411A-9DB8-1A9B9C7FD1F1}"/>
              </a:ext>
            </a:extLst>
          </p:cNvPr>
          <p:cNvCxnSpPr>
            <a:cxnSpLocks/>
            <a:stCxn id="22" idx="4"/>
            <a:endCxn id="17" idx="0"/>
          </p:cNvCxnSpPr>
          <p:nvPr/>
        </p:nvCxnSpPr>
        <p:spPr>
          <a:xfrm flipH="1">
            <a:off x="5547839" y="3566228"/>
            <a:ext cx="1028466" cy="52573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BF85BD87-E31F-4B15-81B6-44D428988805}"/>
              </a:ext>
            </a:extLst>
          </p:cNvPr>
          <p:cNvCxnSpPr>
            <a:cxnSpLocks/>
            <a:stCxn id="23" idx="4"/>
            <a:endCxn id="17" idx="0"/>
          </p:cNvCxnSpPr>
          <p:nvPr/>
        </p:nvCxnSpPr>
        <p:spPr>
          <a:xfrm flipH="1">
            <a:off x="5547839" y="3571920"/>
            <a:ext cx="1540283" cy="520045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CA25107A-AF54-48FC-A639-F33CF42FE562}"/>
              </a:ext>
            </a:extLst>
          </p:cNvPr>
          <p:cNvCxnSpPr>
            <a:cxnSpLocks/>
            <a:stCxn id="20" idx="4"/>
            <a:endCxn id="18" idx="0"/>
          </p:cNvCxnSpPr>
          <p:nvPr/>
        </p:nvCxnSpPr>
        <p:spPr>
          <a:xfrm>
            <a:off x="5197172" y="3569677"/>
            <a:ext cx="975844" cy="516599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F8FE122D-3F16-47FD-B89E-4CAFE1CDA8D8}"/>
              </a:ext>
            </a:extLst>
          </p:cNvPr>
          <p:cNvCxnSpPr>
            <a:cxnSpLocks/>
            <a:stCxn id="18" idx="0"/>
            <a:endCxn id="21" idx="4"/>
          </p:cNvCxnSpPr>
          <p:nvPr/>
        </p:nvCxnSpPr>
        <p:spPr>
          <a:xfrm flipH="1" flipV="1">
            <a:off x="5781659" y="3569680"/>
            <a:ext cx="391357" cy="516596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1E4578FF-5DC6-4025-B1E3-50EF942B6FF2}"/>
              </a:ext>
            </a:extLst>
          </p:cNvPr>
          <p:cNvCxnSpPr>
            <a:cxnSpLocks/>
            <a:stCxn id="18" idx="0"/>
            <a:endCxn id="22" idx="4"/>
          </p:cNvCxnSpPr>
          <p:nvPr/>
        </p:nvCxnSpPr>
        <p:spPr>
          <a:xfrm flipV="1">
            <a:off x="6173016" y="3566228"/>
            <a:ext cx="403289" cy="52004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FBD19F7F-A5BA-419E-8855-34E91DBB0E2A}"/>
              </a:ext>
            </a:extLst>
          </p:cNvPr>
          <p:cNvCxnSpPr>
            <a:cxnSpLocks/>
            <a:stCxn id="23" idx="4"/>
            <a:endCxn id="18" idx="0"/>
          </p:cNvCxnSpPr>
          <p:nvPr/>
        </p:nvCxnSpPr>
        <p:spPr>
          <a:xfrm flipH="1">
            <a:off x="6173016" y="3571920"/>
            <a:ext cx="915106" cy="514356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783F9E4C-D7C9-4467-9004-1B72644D22D6}"/>
              </a:ext>
            </a:extLst>
          </p:cNvPr>
          <p:cNvCxnSpPr>
            <a:cxnSpLocks/>
            <a:stCxn id="19" idx="0"/>
            <a:endCxn id="20" idx="4"/>
          </p:cNvCxnSpPr>
          <p:nvPr/>
        </p:nvCxnSpPr>
        <p:spPr>
          <a:xfrm flipH="1" flipV="1">
            <a:off x="5197172" y="3569677"/>
            <a:ext cx="1588459" cy="518839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6911136C-D5E5-4325-8A27-7C630B5657BB}"/>
              </a:ext>
            </a:extLst>
          </p:cNvPr>
          <p:cNvCxnSpPr>
            <a:cxnSpLocks/>
            <a:stCxn id="19" idx="0"/>
            <a:endCxn id="21" idx="4"/>
          </p:cNvCxnSpPr>
          <p:nvPr/>
        </p:nvCxnSpPr>
        <p:spPr>
          <a:xfrm flipH="1" flipV="1">
            <a:off x="5781659" y="3569680"/>
            <a:ext cx="1003972" cy="518836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id="{8C890C75-EAF2-4015-B7CB-17B742FB6AB6}"/>
              </a:ext>
            </a:extLst>
          </p:cNvPr>
          <p:cNvCxnSpPr>
            <a:cxnSpLocks/>
            <a:stCxn id="19" idx="0"/>
            <a:endCxn id="22" idx="4"/>
          </p:cNvCxnSpPr>
          <p:nvPr/>
        </p:nvCxnSpPr>
        <p:spPr>
          <a:xfrm flipH="1" flipV="1">
            <a:off x="6576305" y="3566228"/>
            <a:ext cx="209326" cy="522288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06539B42-A8C5-4267-B73E-3AD2836E2A3C}"/>
              </a:ext>
            </a:extLst>
          </p:cNvPr>
          <p:cNvCxnSpPr>
            <a:cxnSpLocks/>
            <a:stCxn id="19" idx="0"/>
            <a:endCxn id="23" idx="4"/>
          </p:cNvCxnSpPr>
          <p:nvPr/>
        </p:nvCxnSpPr>
        <p:spPr>
          <a:xfrm flipV="1">
            <a:off x="6785631" y="3571920"/>
            <a:ext cx="302491" cy="516596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6A1F0384-FCC5-454B-8959-793EE73A4A06}"/>
              </a:ext>
            </a:extLst>
          </p:cNvPr>
          <p:cNvCxnSpPr>
            <a:cxnSpLocks/>
            <a:stCxn id="24" idx="4"/>
            <a:endCxn id="20" idx="0"/>
          </p:cNvCxnSpPr>
          <p:nvPr/>
        </p:nvCxnSpPr>
        <p:spPr>
          <a:xfrm flipH="1">
            <a:off x="5197172" y="2665438"/>
            <a:ext cx="379103" cy="56852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直接连接符 39">
            <a:extLst>
              <a:ext uri="{FF2B5EF4-FFF2-40B4-BE49-F238E27FC236}">
                <a16:creationId xmlns:a16="http://schemas.microsoft.com/office/drawing/2014/main" id="{9CA78972-DF31-4129-AD39-5E3A6890B176}"/>
              </a:ext>
            </a:extLst>
          </p:cNvPr>
          <p:cNvCxnSpPr>
            <a:cxnSpLocks/>
            <a:stCxn id="25" idx="4"/>
            <a:endCxn id="20" idx="0"/>
          </p:cNvCxnSpPr>
          <p:nvPr/>
        </p:nvCxnSpPr>
        <p:spPr>
          <a:xfrm flipH="1">
            <a:off x="5197172" y="2653069"/>
            <a:ext cx="944774" cy="580889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5F51F123-CA7F-4F9C-8934-8E921213265D}"/>
              </a:ext>
            </a:extLst>
          </p:cNvPr>
          <p:cNvCxnSpPr>
            <a:cxnSpLocks/>
            <a:stCxn id="26" idx="4"/>
            <a:endCxn id="20" idx="0"/>
          </p:cNvCxnSpPr>
          <p:nvPr/>
        </p:nvCxnSpPr>
        <p:spPr>
          <a:xfrm flipH="1">
            <a:off x="5197172" y="2642545"/>
            <a:ext cx="1512449" cy="591413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直接连接符 41">
            <a:extLst>
              <a:ext uri="{FF2B5EF4-FFF2-40B4-BE49-F238E27FC236}">
                <a16:creationId xmlns:a16="http://schemas.microsoft.com/office/drawing/2014/main" id="{22F513DC-D752-46D6-B27D-49BB27230ADA}"/>
              </a:ext>
            </a:extLst>
          </p:cNvPr>
          <p:cNvCxnSpPr>
            <a:cxnSpLocks/>
            <a:stCxn id="24" idx="4"/>
            <a:endCxn id="21" idx="0"/>
          </p:cNvCxnSpPr>
          <p:nvPr/>
        </p:nvCxnSpPr>
        <p:spPr>
          <a:xfrm>
            <a:off x="5576275" y="2665438"/>
            <a:ext cx="205384" cy="568523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id="{C2332B24-D0BE-4D21-BC21-18960668FEC0}"/>
              </a:ext>
            </a:extLst>
          </p:cNvPr>
          <p:cNvCxnSpPr>
            <a:cxnSpLocks/>
            <a:stCxn id="25" idx="4"/>
            <a:endCxn id="21" idx="0"/>
          </p:cNvCxnSpPr>
          <p:nvPr/>
        </p:nvCxnSpPr>
        <p:spPr>
          <a:xfrm flipH="1">
            <a:off x="5781659" y="2653069"/>
            <a:ext cx="360287" cy="580892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直接连接符 43">
            <a:extLst>
              <a:ext uri="{FF2B5EF4-FFF2-40B4-BE49-F238E27FC236}">
                <a16:creationId xmlns:a16="http://schemas.microsoft.com/office/drawing/2014/main" id="{F4744347-1AB4-41FE-B411-9EA2742FE549}"/>
              </a:ext>
            </a:extLst>
          </p:cNvPr>
          <p:cNvCxnSpPr>
            <a:cxnSpLocks/>
            <a:stCxn id="26" idx="4"/>
            <a:endCxn id="21" idx="0"/>
          </p:cNvCxnSpPr>
          <p:nvPr/>
        </p:nvCxnSpPr>
        <p:spPr>
          <a:xfrm flipH="1">
            <a:off x="5781659" y="2642545"/>
            <a:ext cx="927962" cy="591416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直接连接符 44">
            <a:extLst>
              <a:ext uri="{FF2B5EF4-FFF2-40B4-BE49-F238E27FC236}">
                <a16:creationId xmlns:a16="http://schemas.microsoft.com/office/drawing/2014/main" id="{EB3B5A3B-BD6D-4D52-B67B-97AA8E93054B}"/>
              </a:ext>
            </a:extLst>
          </p:cNvPr>
          <p:cNvCxnSpPr>
            <a:cxnSpLocks/>
            <a:stCxn id="24" idx="4"/>
            <a:endCxn id="22" idx="0"/>
          </p:cNvCxnSpPr>
          <p:nvPr/>
        </p:nvCxnSpPr>
        <p:spPr>
          <a:xfrm>
            <a:off x="5576275" y="2665438"/>
            <a:ext cx="1000030" cy="565071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直接连接符 45">
            <a:extLst>
              <a:ext uri="{FF2B5EF4-FFF2-40B4-BE49-F238E27FC236}">
                <a16:creationId xmlns:a16="http://schemas.microsoft.com/office/drawing/2014/main" id="{16EE6FFC-DEEE-4263-AB32-15C9A0AE95EB}"/>
              </a:ext>
            </a:extLst>
          </p:cNvPr>
          <p:cNvCxnSpPr>
            <a:cxnSpLocks/>
            <a:stCxn id="25" idx="4"/>
            <a:endCxn id="22" idx="0"/>
          </p:cNvCxnSpPr>
          <p:nvPr/>
        </p:nvCxnSpPr>
        <p:spPr>
          <a:xfrm>
            <a:off x="6141946" y="2653069"/>
            <a:ext cx="434359" cy="57744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直接连接符 46">
            <a:extLst>
              <a:ext uri="{FF2B5EF4-FFF2-40B4-BE49-F238E27FC236}">
                <a16:creationId xmlns:a16="http://schemas.microsoft.com/office/drawing/2014/main" id="{9635C65C-1288-464A-B3BD-3667BD9CCE4D}"/>
              </a:ext>
            </a:extLst>
          </p:cNvPr>
          <p:cNvCxnSpPr>
            <a:cxnSpLocks/>
            <a:stCxn id="26" idx="4"/>
            <a:endCxn id="22" idx="0"/>
          </p:cNvCxnSpPr>
          <p:nvPr/>
        </p:nvCxnSpPr>
        <p:spPr>
          <a:xfrm flipH="1">
            <a:off x="6576305" y="2642545"/>
            <a:ext cx="133316" cy="587964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直接连接符 47">
            <a:extLst>
              <a:ext uri="{FF2B5EF4-FFF2-40B4-BE49-F238E27FC236}">
                <a16:creationId xmlns:a16="http://schemas.microsoft.com/office/drawing/2014/main" id="{8A1B2FC0-EAF3-48A0-A255-7F22B11C8400}"/>
              </a:ext>
            </a:extLst>
          </p:cNvPr>
          <p:cNvCxnSpPr>
            <a:cxnSpLocks/>
            <a:stCxn id="24" idx="4"/>
            <a:endCxn id="23" idx="0"/>
          </p:cNvCxnSpPr>
          <p:nvPr/>
        </p:nvCxnSpPr>
        <p:spPr>
          <a:xfrm>
            <a:off x="5576275" y="2665438"/>
            <a:ext cx="1511847" cy="570763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直接连接符 48">
            <a:extLst>
              <a:ext uri="{FF2B5EF4-FFF2-40B4-BE49-F238E27FC236}">
                <a16:creationId xmlns:a16="http://schemas.microsoft.com/office/drawing/2014/main" id="{BC80DA2A-14A0-4108-B799-A6C18670C09F}"/>
              </a:ext>
            </a:extLst>
          </p:cNvPr>
          <p:cNvCxnSpPr>
            <a:cxnSpLocks/>
            <a:stCxn id="25" idx="4"/>
            <a:endCxn id="23" idx="0"/>
          </p:cNvCxnSpPr>
          <p:nvPr/>
        </p:nvCxnSpPr>
        <p:spPr>
          <a:xfrm>
            <a:off x="6141946" y="2653069"/>
            <a:ext cx="946176" cy="583132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3A302FB8-BEEB-4D73-B9E9-A1CB5D6C3F0B}"/>
              </a:ext>
            </a:extLst>
          </p:cNvPr>
          <p:cNvCxnSpPr>
            <a:cxnSpLocks/>
            <a:stCxn id="26" idx="4"/>
            <a:endCxn id="23" idx="0"/>
          </p:cNvCxnSpPr>
          <p:nvPr/>
        </p:nvCxnSpPr>
        <p:spPr>
          <a:xfrm>
            <a:off x="6709621" y="2642545"/>
            <a:ext cx="378501" cy="593656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1" name="流程图: 接点 300">
            <a:extLst>
              <a:ext uri="{FF2B5EF4-FFF2-40B4-BE49-F238E27FC236}">
                <a16:creationId xmlns:a16="http://schemas.microsoft.com/office/drawing/2014/main" id="{AEAA5A9D-1809-46C5-95F1-B39F8F4E5943}"/>
              </a:ext>
            </a:extLst>
          </p:cNvPr>
          <p:cNvSpPr/>
          <p:nvPr/>
        </p:nvSpPr>
        <p:spPr>
          <a:xfrm>
            <a:off x="2827603" y="4086276"/>
            <a:ext cx="364062" cy="335719"/>
          </a:xfrm>
          <a:prstGeom prst="flowChartConnector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2" name="流程图: 接点 301">
            <a:extLst>
              <a:ext uri="{FF2B5EF4-FFF2-40B4-BE49-F238E27FC236}">
                <a16:creationId xmlns:a16="http://schemas.microsoft.com/office/drawing/2014/main" id="{41C89FFF-7B95-4BB0-BB53-EED02EAC2145}"/>
              </a:ext>
            </a:extLst>
          </p:cNvPr>
          <p:cNvSpPr/>
          <p:nvPr/>
        </p:nvSpPr>
        <p:spPr>
          <a:xfrm>
            <a:off x="3452780" y="4080587"/>
            <a:ext cx="364062" cy="335719"/>
          </a:xfrm>
          <a:prstGeom prst="flowChartConnector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3" name="流程图: 接点 302">
            <a:extLst>
              <a:ext uri="{FF2B5EF4-FFF2-40B4-BE49-F238E27FC236}">
                <a16:creationId xmlns:a16="http://schemas.microsoft.com/office/drawing/2014/main" id="{666D4A5F-D3D9-4695-834A-CD96335F4636}"/>
              </a:ext>
            </a:extLst>
          </p:cNvPr>
          <p:cNvSpPr/>
          <p:nvPr/>
        </p:nvSpPr>
        <p:spPr>
          <a:xfrm>
            <a:off x="4065395" y="4082827"/>
            <a:ext cx="364062" cy="335719"/>
          </a:xfrm>
          <a:prstGeom prst="flowChartConnector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4" name="流程图: 接点 303">
            <a:extLst>
              <a:ext uri="{FF2B5EF4-FFF2-40B4-BE49-F238E27FC236}">
                <a16:creationId xmlns:a16="http://schemas.microsoft.com/office/drawing/2014/main" id="{54B45057-8604-43A3-B7F3-76F09C9ACD83}"/>
              </a:ext>
            </a:extLst>
          </p:cNvPr>
          <p:cNvSpPr/>
          <p:nvPr/>
        </p:nvSpPr>
        <p:spPr>
          <a:xfrm>
            <a:off x="2476936" y="3228269"/>
            <a:ext cx="364062" cy="335719"/>
          </a:xfrm>
          <a:prstGeom prst="flowChartConnector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5" name="流程图: 接点 304">
            <a:extLst>
              <a:ext uri="{FF2B5EF4-FFF2-40B4-BE49-F238E27FC236}">
                <a16:creationId xmlns:a16="http://schemas.microsoft.com/office/drawing/2014/main" id="{61EC2AEA-D13A-4B82-AD36-43CAAB518EE5}"/>
              </a:ext>
            </a:extLst>
          </p:cNvPr>
          <p:cNvSpPr/>
          <p:nvPr/>
        </p:nvSpPr>
        <p:spPr>
          <a:xfrm>
            <a:off x="3061423" y="3228272"/>
            <a:ext cx="364062" cy="335719"/>
          </a:xfrm>
          <a:prstGeom prst="flowChartConnector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6" name="流程图: 接点 305">
            <a:extLst>
              <a:ext uri="{FF2B5EF4-FFF2-40B4-BE49-F238E27FC236}">
                <a16:creationId xmlns:a16="http://schemas.microsoft.com/office/drawing/2014/main" id="{8DF13BF8-C225-415B-BD38-D41730294977}"/>
              </a:ext>
            </a:extLst>
          </p:cNvPr>
          <p:cNvSpPr/>
          <p:nvPr/>
        </p:nvSpPr>
        <p:spPr>
          <a:xfrm>
            <a:off x="3856069" y="3224820"/>
            <a:ext cx="364062" cy="335719"/>
          </a:xfrm>
          <a:prstGeom prst="flowChartConnector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7" name="流程图: 接点 306">
            <a:extLst>
              <a:ext uri="{FF2B5EF4-FFF2-40B4-BE49-F238E27FC236}">
                <a16:creationId xmlns:a16="http://schemas.microsoft.com/office/drawing/2014/main" id="{6FCC80F2-BA04-4D30-971D-B4BA0ED37C34}"/>
              </a:ext>
            </a:extLst>
          </p:cNvPr>
          <p:cNvSpPr/>
          <p:nvPr/>
        </p:nvSpPr>
        <p:spPr>
          <a:xfrm>
            <a:off x="4367886" y="3230512"/>
            <a:ext cx="364062" cy="335719"/>
          </a:xfrm>
          <a:prstGeom prst="flowChartConnector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8" name="流程图: 接点 307">
            <a:extLst>
              <a:ext uri="{FF2B5EF4-FFF2-40B4-BE49-F238E27FC236}">
                <a16:creationId xmlns:a16="http://schemas.microsoft.com/office/drawing/2014/main" id="{9913DAAE-2CDD-4717-86B7-2FEAEC2AA0EF}"/>
              </a:ext>
            </a:extLst>
          </p:cNvPr>
          <p:cNvSpPr/>
          <p:nvPr/>
        </p:nvSpPr>
        <p:spPr>
          <a:xfrm>
            <a:off x="2850198" y="2324030"/>
            <a:ext cx="375744" cy="335719"/>
          </a:xfrm>
          <a:prstGeom prst="flowChartConnector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9" name="流程图: 接点 308">
            <a:extLst>
              <a:ext uri="{FF2B5EF4-FFF2-40B4-BE49-F238E27FC236}">
                <a16:creationId xmlns:a16="http://schemas.microsoft.com/office/drawing/2014/main" id="{08B4E7A5-93D6-49E0-A3D1-0A345FB92946}"/>
              </a:ext>
            </a:extLst>
          </p:cNvPr>
          <p:cNvSpPr/>
          <p:nvPr/>
        </p:nvSpPr>
        <p:spPr>
          <a:xfrm>
            <a:off x="3415869" y="2311661"/>
            <a:ext cx="375744" cy="335719"/>
          </a:xfrm>
          <a:prstGeom prst="flowChartConnector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0" name="流程图: 接点 309">
            <a:extLst>
              <a:ext uri="{FF2B5EF4-FFF2-40B4-BE49-F238E27FC236}">
                <a16:creationId xmlns:a16="http://schemas.microsoft.com/office/drawing/2014/main" id="{67DA5D80-EBF4-4CE6-B5CF-90B809181E19}"/>
              </a:ext>
            </a:extLst>
          </p:cNvPr>
          <p:cNvSpPr/>
          <p:nvPr/>
        </p:nvSpPr>
        <p:spPr>
          <a:xfrm>
            <a:off x="3983544" y="2301137"/>
            <a:ext cx="375744" cy="335719"/>
          </a:xfrm>
          <a:prstGeom prst="flowChartConnector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11" name="直接连接符 310">
            <a:extLst>
              <a:ext uri="{FF2B5EF4-FFF2-40B4-BE49-F238E27FC236}">
                <a16:creationId xmlns:a16="http://schemas.microsoft.com/office/drawing/2014/main" id="{D059FF71-CC65-49AB-8735-6C2E3F52EEBB}"/>
              </a:ext>
            </a:extLst>
          </p:cNvPr>
          <p:cNvCxnSpPr>
            <a:cxnSpLocks/>
            <a:stCxn id="301" idx="0"/>
            <a:endCxn id="304" idx="4"/>
          </p:cNvCxnSpPr>
          <p:nvPr/>
        </p:nvCxnSpPr>
        <p:spPr>
          <a:xfrm flipH="1" flipV="1">
            <a:off x="2658967" y="3563988"/>
            <a:ext cx="350667" cy="52228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2" name="直接连接符 311">
            <a:extLst>
              <a:ext uri="{FF2B5EF4-FFF2-40B4-BE49-F238E27FC236}">
                <a16:creationId xmlns:a16="http://schemas.microsoft.com/office/drawing/2014/main" id="{20C8679B-750D-4601-963A-BC33DB382492}"/>
              </a:ext>
            </a:extLst>
          </p:cNvPr>
          <p:cNvCxnSpPr>
            <a:cxnSpLocks/>
            <a:stCxn id="305" idx="4"/>
            <a:endCxn id="301" idx="0"/>
          </p:cNvCxnSpPr>
          <p:nvPr/>
        </p:nvCxnSpPr>
        <p:spPr>
          <a:xfrm flipH="1">
            <a:off x="3009634" y="3563991"/>
            <a:ext cx="233820" cy="52228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3" name="直接连接符 312">
            <a:extLst>
              <a:ext uri="{FF2B5EF4-FFF2-40B4-BE49-F238E27FC236}">
                <a16:creationId xmlns:a16="http://schemas.microsoft.com/office/drawing/2014/main" id="{C8443464-7FA4-4625-B85C-46543EC86CC1}"/>
              </a:ext>
            </a:extLst>
          </p:cNvPr>
          <p:cNvCxnSpPr>
            <a:cxnSpLocks/>
            <a:stCxn id="306" idx="4"/>
            <a:endCxn id="301" idx="0"/>
          </p:cNvCxnSpPr>
          <p:nvPr/>
        </p:nvCxnSpPr>
        <p:spPr>
          <a:xfrm flipH="1">
            <a:off x="3009634" y="3560539"/>
            <a:ext cx="1028466" cy="52573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4" name="直接连接符 313">
            <a:extLst>
              <a:ext uri="{FF2B5EF4-FFF2-40B4-BE49-F238E27FC236}">
                <a16:creationId xmlns:a16="http://schemas.microsoft.com/office/drawing/2014/main" id="{F4DD4DA8-2C43-4B37-A28A-63C142036AD5}"/>
              </a:ext>
            </a:extLst>
          </p:cNvPr>
          <p:cNvCxnSpPr>
            <a:cxnSpLocks/>
            <a:stCxn id="307" idx="4"/>
            <a:endCxn id="301" idx="0"/>
          </p:cNvCxnSpPr>
          <p:nvPr/>
        </p:nvCxnSpPr>
        <p:spPr>
          <a:xfrm flipH="1">
            <a:off x="3009634" y="3566231"/>
            <a:ext cx="1540283" cy="52004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5" name="直接连接符 314">
            <a:extLst>
              <a:ext uri="{FF2B5EF4-FFF2-40B4-BE49-F238E27FC236}">
                <a16:creationId xmlns:a16="http://schemas.microsoft.com/office/drawing/2014/main" id="{51EE9371-CEF4-4AE5-8307-5AB2E7FF491A}"/>
              </a:ext>
            </a:extLst>
          </p:cNvPr>
          <p:cNvCxnSpPr>
            <a:cxnSpLocks/>
            <a:stCxn id="304" idx="4"/>
            <a:endCxn id="302" idx="0"/>
          </p:cNvCxnSpPr>
          <p:nvPr/>
        </p:nvCxnSpPr>
        <p:spPr>
          <a:xfrm>
            <a:off x="2658967" y="3563988"/>
            <a:ext cx="975844" cy="51659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6" name="直接连接符 315">
            <a:extLst>
              <a:ext uri="{FF2B5EF4-FFF2-40B4-BE49-F238E27FC236}">
                <a16:creationId xmlns:a16="http://schemas.microsoft.com/office/drawing/2014/main" id="{59EB225D-E443-408B-B7E7-2AD0B5E61FDD}"/>
              </a:ext>
            </a:extLst>
          </p:cNvPr>
          <p:cNvCxnSpPr>
            <a:cxnSpLocks/>
            <a:stCxn id="302" idx="0"/>
            <a:endCxn id="305" idx="4"/>
          </p:cNvCxnSpPr>
          <p:nvPr/>
        </p:nvCxnSpPr>
        <p:spPr>
          <a:xfrm flipH="1" flipV="1">
            <a:off x="3243454" y="3563991"/>
            <a:ext cx="391357" cy="51659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7" name="直接连接符 316">
            <a:extLst>
              <a:ext uri="{FF2B5EF4-FFF2-40B4-BE49-F238E27FC236}">
                <a16:creationId xmlns:a16="http://schemas.microsoft.com/office/drawing/2014/main" id="{EEF322CA-F347-4626-985D-6D9EC5213BE4}"/>
              </a:ext>
            </a:extLst>
          </p:cNvPr>
          <p:cNvCxnSpPr>
            <a:cxnSpLocks/>
            <a:stCxn id="302" idx="0"/>
            <a:endCxn id="306" idx="4"/>
          </p:cNvCxnSpPr>
          <p:nvPr/>
        </p:nvCxnSpPr>
        <p:spPr>
          <a:xfrm flipV="1">
            <a:off x="3634811" y="3560539"/>
            <a:ext cx="403289" cy="52004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8" name="直接连接符 317">
            <a:extLst>
              <a:ext uri="{FF2B5EF4-FFF2-40B4-BE49-F238E27FC236}">
                <a16:creationId xmlns:a16="http://schemas.microsoft.com/office/drawing/2014/main" id="{EF19D865-B240-4B55-8B1E-4C2E56EA16B2}"/>
              </a:ext>
            </a:extLst>
          </p:cNvPr>
          <p:cNvCxnSpPr>
            <a:cxnSpLocks/>
            <a:stCxn id="307" idx="4"/>
            <a:endCxn id="302" idx="0"/>
          </p:cNvCxnSpPr>
          <p:nvPr/>
        </p:nvCxnSpPr>
        <p:spPr>
          <a:xfrm flipH="1">
            <a:off x="3634811" y="3566231"/>
            <a:ext cx="915106" cy="51435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9" name="直接连接符 318">
            <a:extLst>
              <a:ext uri="{FF2B5EF4-FFF2-40B4-BE49-F238E27FC236}">
                <a16:creationId xmlns:a16="http://schemas.microsoft.com/office/drawing/2014/main" id="{E6A618FD-F2FB-442A-9C1C-048C8B1E644E}"/>
              </a:ext>
            </a:extLst>
          </p:cNvPr>
          <p:cNvCxnSpPr>
            <a:cxnSpLocks/>
            <a:stCxn id="303" idx="0"/>
            <a:endCxn id="304" idx="4"/>
          </p:cNvCxnSpPr>
          <p:nvPr/>
        </p:nvCxnSpPr>
        <p:spPr>
          <a:xfrm flipH="1" flipV="1">
            <a:off x="2658967" y="3563988"/>
            <a:ext cx="1588459" cy="51883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0" name="直接连接符 319">
            <a:extLst>
              <a:ext uri="{FF2B5EF4-FFF2-40B4-BE49-F238E27FC236}">
                <a16:creationId xmlns:a16="http://schemas.microsoft.com/office/drawing/2014/main" id="{E55C43FF-E471-45A4-9BDA-767567CA92A6}"/>
              </a:ext>
            </a:extLst>
          </p:cNvPr>
          <p:cNvCxnSpPr>
            <a:cxnSpLocks/>
            <a:stCxn id="303" idx="0"/>
            <a:endCxn id="305" idx="4"/>
          </p:cNvCxnSpPr>
          <p:nvPr/>
        </p:nvCxnSpPr>
        <p:spPr>
          <a:xfrm flipH="1" flipV="1">
            <a:off x="3243454" y="3563991"/>
            <a:ext cx="1003972" cy="51883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1" name="直接连接符 320">
            <a:extLst>
              <a:ext uri="{FF2B5EF4-FFF2-40B4-BE49-F238E27FC236}">
                <a16:creationId xmlns:a16="http://schemas.microsoft.com/office/drawing/2014/main" id="{F31476FE-302C-4CCC-844D-0FB21B274D0B}"/>
              </a:ext>
            </a:extLst>
          </p:cNvPr>
          <p:cNvCxnSpPr>
            <a:cxnSpLocks/>
            <a:stCxn id="303" idx="0"/>
            <a:endCxn id="306" idx="4"/>
          </p:cNvCxnSpPr>
          <p:nvPr/>
        </p:nvCxnSpPr>
        <p:spPr>
          <a:xfrm flipH="1" flipV="1">
            <a:off x="4038100" y="3560539"/>
            <a:ext cx="209326" cy="52228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2" name="直接连接符 321">
            <a:extLst>
              <a:ext uri="{FF2B5EF4-FFF2-40B4-BE49-F238E27FC236}">
                <a16:creationId xmlns:a16="http://schemas.microsoft.com/office/drawing/2014/main" id="{21EC60A4-394A-4CE4-9643-74662C591D08}"/>
              </a:ext>
            </a:extLst>
          </p:cNvPr>
          <p:cNvCxnSpPr>
            <a:cxnSpLocks/>
            <a:stCxn id="303" idx="0"/>
            <a:endCxn id="307" idx="4"/>
          </p:cNvCxnSpPr>
          <p:nvPr/>
        </p:nvCxnSpPr>
        <p:spPr>
          <a:xfrm flipV="1">
            <a:off x="4247426" y="3566231"/>
            <a:ext cx="302491" cy="51659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3" name="直接连接符 322">
            <a:extLst>
              <a:ext uri="{FF2B5EF4-FFF2-40B4-BE49-F238E27FC236}">
                <a16:creationId xmlns:a16="http://schemas.microsoft.com/office/drawing/2014/main" id="{090EAEBD-4701-447A-8323-2A2FFECB2DF9}"/>
              </a:ext>
            </a:extLst>
          </p:cNvPr>
          <p:cNvCxnSpPr>
            <a:cxnSpLocks/>
            <a:stCxn id="308" idx="4"/>
            <a:endCxn id="304" idx="0"/>
          </p:cNvCxnSpPr>
          <p:nvPr/>
        </p:nvCxnSpPr>
        <p:spPr>
          <a:xfrm flipH="1">
            <a:off x="2658967" y="2659749"/>
            <a:ext cx="379103" cy="56852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4" name="直接连接符 323">
            <a:extLst>
              <a:ext uri="{FF2B5EF4-FFF2-40B4-BE49-F238E27FC236}">
                <a16:creationId xmlns:a16="http://schemas.microsoft.com/office/drawing/2014/main" id="{BC881C5E-060F-44D0-9EE1-A4137624EE54}"/>
              </a:ext>
            </a:extLst>
          </p:cNvPr>
          <p:cNvCxnSpPr>
            <a:cxnSpLocks/>
            <a:stCxn id="309" idx="4"/>
            <a:endCxn id="304" idx="0"/>
          </p:cNvCxnSpPr>
          <p:nvPr/>
        </p:nvCxnSpPr>
        <p:spPr>
          <a:xfrm flipH="1">
            <a:off x="2658967" y="2647380"/>
            <a:ext cx="944774" cy="58088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5" name="直接连接符 324">
            <a:extLst>
              <a:ext uri="{FF2B5EF4-FFF2-40B4-BE49-F238E27FC236}">
                <a16:creationId xmlns:a16="http://schemas.microsoft.com/office/drawing/2014/main" id="{08B8158F-D23B-4CB2-99CF-4032E0519202}"/>
              </a:ext>
            </a:extLst>
          </p:cNvPr>
          <p:cNvCxnSpPr>
            <a:cxnSpLocks/>
            <a:stCxn id="310" idx="4"/>
            <a:endCxn id="304" idx="0"/>
          </p:cNvCxnSpPr>
          <p:nvPr/>
        </p:nvCxnSpPr>
        <p:spPr>
          <a:xfrm flipH="1">
            <a:off x="2658967" y="2636856"/>
            <a:ext cx="1512449" cy="59141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6" name="直接连接符 325">
            <a:extLst>
              <a:ext uri="{FF2B5EF4-FFF2-40B4-BE49-F238E27FC236}">
                <a16:creationId xmlns:a16="http://schemas.microsoft.com/office/drawing/2014/main" id="{2830BFD8-83A1-4B12-A223-23CD0010EA49}"/>
              </a:ext>
            </a:extLst>
          </p:cNvPr>
          <p:cNvCxnSpPr>
            <a:cxnSpLocks/>
            <a:stCxn id="308" idx="4"/>
            <a:endCxn id="305" idx="0"/>
          </p:cNvCxnSpPr>
          <p:nvPr/>
        </p:nvCxnSpPr>
        <p:spPr>
          <a:xfrm>
            <a:off x="3038070" y="2659749"/>
            <a:ext cx="205384" cy="56852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7" name="直接连接符 326">
            <a:extLst>
              <a:ext uri="{FF2B5EF4-FFF2-40B4-BE49-F238E27FC236}">
                <a16:creationId xmlns:a16="http://schemas.microsoft.com/office/drawing/2014/main" id="{0D45AA39-E90E-4257-AE9F-9A48268FA549}"/>
              </a:ext>
            </a:extLst>
          </p:cNvPr>
          <p:cNvCxnSpPr>
            <a:cxnSpLocks/>
            <a:stCxn id="309" idx="4"/>
            <a:endCxn id="305" idx="0"/>
          </p:cNvCxnSpPr>
          <p:nvPr/>
        </p:nvCxnSpPr>
        <p:spPr>
          <a:xfrm flipH="1">
            <a:off x="3243454" y="2647380"/>
            <a:ext cx="360287" cy="5808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8" name="直接连接符 327">
            <a:extLst>
              <a:ext uri="{FF2B5EF4-FFF2-40B4-BE49-F238E27FC236}">
                <a16:creationId xmlns:a16="http://schemas.microsoft.com/office/drawing/2014/main" id="{C6639E95-535D-479A-8651-D9F6F57132E2}"/>
              </a:ext>
            </a:extLst>
          </p:cNvPr>
          <p:cNvCxnSpPr>
            <a:cxnSpLocks/>
            <a:stCxn id="310" idx="4"/>
            <a:endCxn id="305" idx="0"/>
          </p:cNvCxnSpPr>
          <p:nvPr/>
        </p:nvCxnSpPr>
        <p:spPr>
          <a:xfrm flipH="1">
            <a:off x="3243454" y="2636856"/>
            <a:ext cx="927962" cy="59141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9" name="直接连接符 328">
            <a:extLst>
              <a:ext uri="{FF2B5EF4-FFF2-40B4-BE49-F238E27FC236}">
                <a16:creationId xmlns:a16="http://schemas.microsoft.com/office/drawing/2014/main" id="{5A9E86B3-EC8E-4762-93F1-37773430DD33}"/>
              </a:ext>
            </a:extLst>
          </p:cNvPr>
          <p:cNvCxnSpPr>
            <a:cxnSpLocks/>
            <a:stCxn id="308" idx="4"/>
            <a:endCxn id="306" idx="0"/>
          </p:cNvCxnSpPr>
          <p:nvPr/>
        </p:nvCxnSpPr>
        <p:spPr>
          <a:xfrm>
            <a:off x="3038070" y="2659749"/>
            <a:ext cx="1000030" cy="5650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0" name="直接连接符 329">
            <a:extLst>
              <a:ext uri="{FF2B5EF4-FFF2-40B4-BE49-F238E27FC236}">
                <a16:creationId xmlns:a16="http://schemas.microsoft.com/office/drawing/2014/main" id="{F46C0B5D-2A4F-4390-A460-DB55D3C19DBD}"/>
              </a:ext>
            </a:extLst>
          </p:cNvPr>
          <p:cNvCxnSpPr>
            <a:cxnSpLocks/>
            <a:stCxn id="309" idx="4"/>
            <a:endCxn id="306" idx="0"/>
          </p:cNvCxnSpPr>
          <p:nvPr/>
        </p:nvCxnSpPr>
        <p:spPr>
          <a:xfrm>
            <a:off x="3603741" y="2647380"/>
            <a:ext cx="434359" cy="57744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1" name="直接连接符 330">
            <a:extLst>
              <a:ext uri="{FF2B5EF4-FFF2-40B4-BE49-F238E27FC236}">
                <a16:creationId xmlns:a16="http://schemas.microsoft.com/office/drawing/2014/main" id="{4387CFA1-848E-4C41-ACC6-1C2ACCA27F0D}"/>
              </a:ext>
            </a:extLst>
          </p:cNvPr>
          <p:cNvCxnSpPr>
            <a:cxnSpLocks/>
            <a:stCxn id="310" idx="4"/>
            <a:endCxn id="306" idx="0"/>
          </p:cNvCxnSpPr>
          <p:nvPr/>
        </p:nvCxnSpPr>
        <p:spPr>
          <a:xfrm flipH="1">
            <a:off x="4038100" y="2636856"/>
            <a:ext cx="133316" cy="58796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2" name="直接连接符 331">
            <a:extLst>
              <a:ext uri="{FF2B5EF4-FFF2-40B4-BE49-F238E27FC236}">
                <a16:creationId xmlns:a16="http://schemas.microsoft.com/office/drawing/2014/main" id="{700D3CF9-B5A7-42ED-9E4A-5499E159C39B}"/>
              </a:ext>
            </a:extLst>
          </p:cNvPr>
          <p:cNvCxnSpPr>
            <a:cxnSpLocks/>
            <a:stCxn id="308" idx="4"/>
            <a:endCxn id="307" idx="0"/>
          </p:cNvCxnSpPr>
          <p:nvPr/>
        </p:nvCxnSpPr>
        <p:spPr>
          <a:xfrm>
            <a:off x="3038070" y="2659749"/>
            <a:ext cx="1511847" cy="57076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3" name="直接连接符 332">
            <a:extLst>
              <a:ext uri="{FF2B5EF4-FFF2-40B4-BE49-F238E27FC236}">
                <a16:creationId xmlns:a16="http://schemas.microsoft.com/office/drawing/2014/main" id="{D6B6B0B2-32BE-4453-8371-1B70229CFF89}"/>
              </a:ext>
            </a:extLst>
          </p:cNvPr>
          <p:cNvCxnSpPr>
            <a:cxnSpLocks/>
            <a:stCxn id="309" idx="4"/>
            <a:endCxn id="307" idx="0"/>
          </p:cNvCxnSpPr>
          <p:nvPr/>
        </p:nvCxnSpPr>
        <p:spPr>
          <a:xfrm>
            <a:off x="3603741" y="2647380"/>
            <a:ext cx="946176" cy="58313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4" name="直接连接符 333">
            <a:extLst>
              <a:ext uri="{FF2B5EF4-FFF2-40B4-BE49-F238E27FC236}">
                <a16:creationId xmlns:a16="http://schemas.microsoft.com/office/drawing/2014/main" id="{EAC04CDF-C246-4CBD-965E-3520C8243084}"/>
              </a:ext>
            </a:extLst>
          </p:cNvPr>
          <p:cNvCxnSpPr>
            <a:cxnSpLocks/>
            <a:stCxn id="310" idx="4"/>
            <a:endCxn id="307" idx="0"/>
          </p:cNvCxnSpPr>
          <p:nvPr/>
        </p:nvCxnSpPr>
        <p:spPr>
          <a:xfrm>
            <a:off x="4171416" y="2636856"/>
            <a:ext cx="378501" cy="59365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7" name="文本框 336">
            <a:extLst>
              <a:ext uri="{FF2B5EF4-FFF2-40B4-BE49-F238E27FC236}">
                <a16:creationId xmlns:a16="http://schemas.microsoft.com/office/drawing/2014/main" id="{19BF30BD-CB49-4298-B30D-F97416828EFB}"/>
              </a:ext>
            </a:extLst>
          </p:cNvPr>
          <p:cNvSpPr txBox="1"/>
          <p:nvPr/>
        </p:nvSpPr>
        <p:spPr>
          <a:xfrm>
            <a:off x="5065703" y="4936351"/>
            <a:ext cx="22044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dirty="0"/>
              <a:t>Winning Ticket</a:t>
            </a:r>
          </a:p>
        </p:txBody>
      </p:sp>
      <p:sp>
        <p:nvSpPr>
          <p:cNvPr id="339" name="文本框 338">
            <a:extLst>
              <a:ext uri="{FF2B5EF4-FFF2-40B4-BE49-F238E27FC236}">
                <a16:creationId xmlns:a16="http://schemas.microsoft.com/office/drawing/2014/main" id="{24AC141C-0BEE-4B52-90E0-4D92F825CC43}"/>
              </a:ext>
            </a:extLst>
          </p:cNvPr>
          <p:cNvSpPr txBox="1"/>
          <p:nvPr/>
        </p:nvSpPr>
        <p:spPr>
          <a:xfrm>
            <a:off x="2539584" y="4923663"/>
            <a:ext cx="22910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dirty="0"/>
              <a:t>Dense Network</a:t>
            </a:r>
            <a:endParaRPr lang="zh-CN" altLang="en-US" sz="2400" dirty="0"/>
          </a:p>
        </p:txBody>
      </p:sp>
      <p:sp>
        <p:nvSpPr>
          <p:cNvPr id="341" name="文本框 340">
            <a:extLst>
              <a:ext uri="{FF2B5EF4-FFF2-40B4-BE49-F238E27FC236}">
                <a16:creationId xmlns:a16="http://schemas.microsoft.com/office/drawing/2014/main" id="{B477A344-FE53-4CAB-B015-257DA3CD6E4D}"/>
              </a:ext>
            </a:extLst>
          </p:cNvPr>
          <p:cNvSpPr txBox="1"/>
          <p:nvPr/>
        </p:nvSpPr>
        <p:spPr>
          <a:xfrm>
            <a:off x="257102" y="6256867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ICLR 2019</a:t>
            </a:r>
            <a:endParaRPr lang="zh-CN" altLang="en-US" dirty="0"/>
          </a:p>
        </p:txBody>
      </p:sp>
      <p:sp>
        <p:nvSpPr>
          <p:cNvPr id="91" name="流程图: 接点 90">
            <a:extLst>
              <a:ext uri="{FF2B5EF4-FFF2-40B4-BE49-F238E27FC236}">
                <a16:creationId xmlns:a16="http://schemas.microsoft.com/office/drawing/2014/main" id="{1A9D89F0-8A04-4E83-AA37-2419CBEA108F}"/>
              </a:ext>
            </a:extLst>
          </p:cNvPr>
          <p:cNvSpPr/>
          <p:nvPr/>
        </p:nvSpPr>
        <p:spPr>
          <a:xfrm>
            <a:off x="7926924" y="4079277"/>
            <a:ext cx="364062" cy="335719"/>
          </a:xfrm>
          <a:prstGeom prst="flowChartConnector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流程图: 接点 91">
            <a:extLst>
              <a:ext uri="{FF2B5EF4-FFF2-40B4-BE49-F238E27FC236}">
                <a16:creationId xmlns:a16="http://schemas.microsoft.com/office/drawing/2014/main" id="{65158414-1B31-48C0-AC70-2C89BA714CDB}"/>
              </a:ext>
            </a:extLst>
          </p:cNvPr>
          <p:cNvSpPr/>
          <p:nvPr/>
        </p:nvSpPr>
        <p:spPr>
          <a:xfrm>
            <a:off x="8552101" y="4073588"/>
            <a:ext cx="364062" cy="335719"/>
          </a:xfrm>
          <a:prstGeom prst="flowChartConnector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" name="流程图: 接点 92">
            <a:extLst>
              <a:ext uri="{FF2B5EF4-FFF2-40B4-BE49-F238E27FC236}">
                <a16:creationId xmlns:a16="http://schemas.microsoft.com/office/drawing/2014/main" id="{B56982D1-1017-462B-9756-0315F0ED62D1}"/>
              </a:ext>
            </a:extLst>
          </p:cNvPr>
          <p:cNvSpPr/>
          <p:nvPr/>
        </p:nvSpPr>
        <p:spPr>
          <a:xfrm>
            <a:off x="9164716" y="4075828"/>
            <a:ext cx="364062" cy="335719"/>
          </a:xfrm>
          <a:prstGeom prst="flowChartConnector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流程图: 接点 93">
            <a:extLst>
              <a:ext uri="{FF2B5EF4-FFF2-40B4-BE49-F238E27FC236}">
                <a16:creationId xmlns:a16="http://schemas.microsoft.com/office/drawing/2014/main" id="{8123877E-0A74-4053-BD80-5ECD7ED92034}"/>
              </a:ext>
            </a:extLst>
          </p:cNvPr>
          <p:cNvSpPr/>
          <p:nvPr/>
        </p:nvSpPr>
        <p:spPr>
          <a:xfrm>
            <a:off x="7576257" y="3221270"/>
            <a:ext cx="364062" cy="335719"/>
          </a:xfrm>
          <a:prstGeom prst="flowChartConnector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流程图: 接点 94">
            <a:extLst>
              <a:ext uri="{FF2B5EF4-FFF2-40B4-BE49-F238E27FC236}">
                <a16:creationId xmlns:a16="http://schemas.microsoft.com/office/drawing/2014/main" id="{434E095C-7DD6-46C9-8427-68974D5B855A}"/>
              </a:ext>
            </a:extLst>
          </p:cNvPr>
          <p:cNvSpPr/>
          <p:nvPr/>
        </p:nvSpPr>
        <p:spPr>
          <a:xfrm>
            <a:off x="8160744" y="3221273"/>
            <a:ext cx="364062" cy="335719"/>
          </a:xfrm>
          <a:prstGeom prst="flowChartConnector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流程图: 接点 95">
            <a:extLst>
              <a:ext uri="{FF2B5EF4-FFF2-40B4-BE49-F238E27FC236}">
                <a16:creationId xmlns:a16="http://schemas.microsoft.com/office/drawing/2014/main" id="{81E7347B-BADD-49B9-BB53-FA113418DFD2}"/>
              </a:ext>
            </a:extLst>
          </p:cNvPr>
          <p:cNvSpPr/>
          <p:nvPr/>
        </p:nvSpPr>
        <p:spPr>
          <a:xfrm>
            <a:off x="8955390" y="3217821"/>
            <a:ext cx="364062" cy="335719"/>
          </a:xfrm>
          <a:prstGeom prst="flowChartConnector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流程图: 接点 96">
            <a:extLst>
              <a:ext uri="{FF2B5EF4-FFF2-40B4-BE49-F238E27FC236}">
                <a16:creationId xmlns:a16="http://schemas.microsoft.com/office/drawing/2014/main" id="{F63EAD09-88CE-4C71-8D41-0E2D05A5D4BE}"/>
              </a:ext>
            </a:extLst>
          </p:cNvPr>
          <p:cNvSpPr/>
          <p:nvPr/>
        </p:nvSpPr>
        <p:spPr>
          <a:xfrm>
            <a:off x="9467207" y="3223513"/>
            <a:ext cx="364062" cy="335719"/>
          </a:xfrm>
          <a:prstGeom prst="flowChartConnector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流程图: 接点 97">
            <a:extLst>
              <a:ext uri="{FF2B5EF4-FFF2-40B4-BE49-F238E27FC236}">
                <a16:creationId xmlns:a16="http://schemas.microsoft.com/office/drawing/2014/main" id="{05EE3104-5091-4BEA-888A-7E3FD057949D}"/>
              </a:ext>
            </a:extLst>
          </p:cNvPr>
          <p:cNvSpPr/>
          <p:nvPr/>
        </p:nvSpPr>
        <p:spPr>
          <a:xfrm>
            <a:off x="7949519" y="2317031"/>
            <a:ext cx="375744" cy="335719"/>
          </a:xfrm>
          <a:prstGeom prst="flowChartConnector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9" name="流程图: 接点 98">
            <a:extLst>
              <a:ext uri="{FF2B5EF4-FFF2-40B4-BE49-F238E27FC236}">
                <a16:creationId xmlns:a16="http://schemas.microsoft.com/office/drawing/2014/main" id="{CBD67CCB-5F9C-47E3-BA9F-5AA3354F28CA}"/>
              </a:ext>
            </a:extLst>
          </p:cNvPr>
          <p:cNvSpPr/>
          <p:nvPr/>
        </p:nvSpPr>
        <p:spPr>
          <a:xfrm>
            <a:off x="8515190" y="2304662"/>
            <a:ext cx="375744" cy="335719"/>
          </a:xfrm>
          <a:prstGeom prst="flowChartConnector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0" name="流程图: 接点 99">
            <a:extLst>
              <a:ext uri="{FF2B5EF4-FFF2-40B4-BE49-F238E27FC236}">
                <a16:creationId xmlns:a16="http://schemas.microsoft.com/office/drawing/2014/main" id="{75E99627-9954-4E63-9C56-01A16CCECDA1}"/>
              </a:ext>
            </a:extLst>
          </p:cNvPr>
          <p:cNvSpPr/>
          <p:nvPr/>
        </p:nvSpPr>
        <p:spPr>
          <a:xfrm>
            <a:off x="9082865" y="2294138"/>
            <a:ext cx="375744" cy="335719"/>
          </a:xfrm>
          <a:prstGeom prst="flowChartConnector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1" name="直接连接符 100">
            <a:extLst>
              <a:ext uri="{FF2B5EF4-FFF2-40B4-BE49-F238E27FC236}">
                <a16:creationId xmlns:a16="http://schemas.microsoft.com/office/drawing/2014/main" id="{B1CBB08B-95CD-4CEB-B14D-687BB7B4ACE2}"/>
              </a:ext>
            </a:extLst>
          </p:cNvPr>
          <p:cNvCxnSpPr>
            <a:cxnSpLocks/>
            <a:stCxn id="91" idx="0"/>
            <a:endCxn id="94" idx="4"/>
          </p:cNvCxnSpPr>
          <p:nvPr/>
        </p:nvCxnSpPr>
        <p:spPr>
          <a:xfrm flipH="1" flipV="1">
            <a:off x="7758288" y="3556989"/>
            <a:ext cx="350667" cy="522288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2" name="直接连接符 101">
            <a:extLst>
              <a:ext uri="{FF2B5EF4-FFF2-40B4-BE49-F238E27FC236}">
                <a16:creationId xmlns:a16="http://schemas.microsoft.com/office/drawing/2014/main" id="{54B08EA8-83A1-4A2D-A78D-0105046A3659}"/>
              </a:ext>
            </a:extLst>
          </p:cNvPr>
          <p:cNvCxnSpPr>
            <a:cxnSpLocks/>
            <a:stCxn id="95" idx="4"/>
            <a:endCxn id="91" idx="0"/>
          </p:cNvCxnSpPr>
          <p:nvPr/>
        </p:nvCxnSpPr>
        <p:spPr>
          <a:xfrm flipH="1">
            <a:off x="8108955" y="3556992"/>
            <a:ext cx="233820" cy="522285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" name="直接连接符 102">
            <a:extLst>
              <a:ext uri="{FF2B5EF4-FFF2-40B4-BE49-F238E27FC236}">
                <a16:creationId xmlns:a16="http://schemas.microsoft.com/office/drawing/2014/main" id="{3B38B56E-7674-44C4-978F-901B02E0FB5B}"/>
              </a:ext>
            </a:extLst>
          </p:cNvPr>
          <p:cNvCxnSpPr>
            <a:cxnSpLocks/>
            <a:stCxn id="96" idx="4"/>
            <a:endCxn id="91" idx="0"/>
          </p:cNvCxnSpPr>
          <p:nvPr/>
        </p:nvCxnSpPr>
        <p:spPr>
          <a:xfrm flipH="1">
            <a:off x="8108955" y="3553540"/>
            <a:ext cx="1028466" cy="525737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" name="直接连接符 103">
            <a:extLst>
              <a:ext uri="{FF2B5EF4-FFF2-40B4-BE49-F238E27FC236}">
                <a16:creationId xmlns:a16="http://schemas.microsoft.com/office/drawing/2014/main" id="{52A8F6E5-AAAA-4442-8F9F-4D4316149BF0}"/>
              </a:ext>
            </a:extLst>
          </p:cNvPr>
          <p:cNvCxnSpPr>
            <a:cxnSpLocks/>
            <a:stCxn id="97" idx="4"/>
            <a:endCxn id="91" idx="0"/>
          </p:cNvCxnSpPr>
          <p:nvPr/>
        </p:nvCxnSpPr>
        <p:spPr>
          <a:xfrm flipH="1">
            <a:off x="8108955" y="3559232"/>
            <a:ext cx="1540283" cy="520045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" name="直接连接符 104">
            <a:extLst>
              <a:ext uri="{FF2B5EF4-FFF2-40B4-BE49-F238E27FC236}">
                <a16:creationId xmlns:a16="http://schemas.microsoft.com/office/drawing/2014/main" id="{768CD27E-F23A-4F2C-9E09-21465CF3F6CA}"/>
              </a:ext>
            </a:extLst>
          </p:cNvPr>
          <p:cNvCxnSpPr>
            <a:cxnSpLocks/>
            <a:stCxn id="94" idx="4"/>
            <a:endCxn id="92" idx="0"/>
          </p:cNvCxnSpPr>
          <p:nvPr/>
        </p:nvCxnSpPr>
        <p:spPr>
          <a:xfrm>
            <a:off x="7758288" y="3556989"/>
            <a:ext cx="975844" cy="516599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6" name="直接连接符 105">
            <a:extLst>
              <a:ext uri="{FF2B5EF4-FFF2-40B4-BE49-F238E27FC236}">
                <a16:creationId xmlns:a16="http://schemas.microsoft.com/office/drawing/2014/main" id="{7BD99AA0-4EE7-4E8F-AACE-62EE413CDB76}"/>
              </a:ext>
            </a:extLst>
          </p:cNvPr>
          <p:cNvCxnSpPr>
            <a:cxnSpLocks/>
            <a:stCxn id="92" idx="0"/>
            <a:endCxn id="95" idx="4"/>
          </p:cNvCxnSpPr>
          <p:nvPr/>
        </p:nvCxnSpPr>
        <p:spPr>
          <a:xfrm flipH="1" flipV="1">
            <a:off x="8342775" y="3556992"/>
            <a:ext cx="391357" cy="51659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7" name="直接连接符 106">
            <a:extLst>
              <a:ext uri="{FF2B5EF4-FFF2-40B4-BE49-F238E27FC236}">
                <a16:creationId xmlns:a16="http://schemas.microsoft.com/office/drawing/2014/main" id="{43F2A243-DC34-4F26-9DB5-24E68F175444}"/>
              </a:ext>
            </a:extLst>
          </p:cNvPr>
          <p:cNvCxnSpPr>
            <a:cxnSpLocks/>
            <a:stCxn id="92" idx="0"/>
            <a:endCxn id="96" idx="4"/>
          </p:cNvCxnSpPr>
          <p:nvPr/>
        </p:nvCxnSpPr>
        <p:spPr>
          <a:xfrm flipV="1">
            <a:off x="8734132" y="3553540"/>
            <a:ext cx="403289" cy="52004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8" name="直接连接符 107">
            <a:extLst>
              <a:ext uri="{FF2B5EF4-FFF2-40B4-BE49-F238E27FC236}">
                <a16:creationId xmlns:a16="http://schemas.microsoft.com/office/drawing/2014/main" id="{81DDC638-605D-46F4-AB9A-EE8956CBB169}"/>
              </a:ext>
            </a:extLst>
          </p:cNvPr>
          <p:cNvCxnSpPr>
            <a:cxnSpLocks/>
            <a:stCxn id="97" idx="4"/>
            <a:endCxn id="92" idx="0"/>
          </p:cNvCxnSpPr>
          <p:nvPr/>
        </p:nvCxnSpPr>
        <p:spPr>
          <a:xfrm flipH="1">
            <a:off x="8734132" y="3559232"/>
            <a:ext cx="915106" cy="514356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9" name="直接连接符 108">
            <a:extLst>
              <a:ext uri="{FF2B5EF4-FFF2-40B4-BE49-F238E27FC236}">
                <a16:creationId xmlns:a16="http://schemas.microsoft.com/office/drawing/2014/main" id="{2E8E6A29-4AC4-4051-9DCD-598D875533FF}"/>
              </a:ext>
            </a:extLst>
          </p:cNvPr>
          <p:cNvCxnSpPr>
            <a:cxnSpLocks/>
            <a:stCxn id="93" idx="0"/>
            <a:endCxn id="94" idx="4"/>
          </p:cNvCxnSpPr>
          <p:nvPr/>
        </p:nvCxnSpPr>
        <p:spPr>
          <a:xfrm flipH="1" flipV="1">
            <a:off x="7758288" y="3556989"/>
            <a:ext cx="1588459" cy="518839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0" name="直接连接符 109">
            <a:extLst>
              <a:ext uri="{FF2B5EF4-FFF2-40B4-BE49-F238E27FC236}">
                <a16:creationId xmlns:a16="http://schemas.microsoft.com/office/drawing/2014/main" id="{8B6DD3C0-236D-4BE2-98CE-13C88384E5B0}"/>
              </a:ext>
            </a:extLst>
          </p:cNvPr>
          <p:cNvCxnSpPr>
            <a:cxnSpLocks/>
            <a:stCxn id="93" idx="0"/>
            <a:endCxn id="95" idx="4"/>
          </p:cNvCxnSpPr>
          <p:nvPr/>
        </p:nvCxnSpPr>
        <p:spPr>
          <a:xfrm flipH="1" flipV="1">
            <a:off x="8342775" y="3556992"/>
            <a:ext cx="1003972" cy="518836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1" name="直接连接符 110">
            <a:extLst>
              <a:ext uri="{FF2B5EF4-FFF2-40B4-BE49-F238E27FC236}">
                <a16:creationId xmlns:a16="http://schemas.microsoft.com/office/drawing/2014/main" id="{AC9AB111-1C08-4BC1-920F-85056729B6A6}"/>
              </a:ext>
            </a:extLst>
          </p:cNvPr>
          <p:cNvCxnSpPr>
            <a:cxnSpLocks/>
            <a:stCxn id="93" idx="0"/>
            <a:endCxn id="96" idx="4"/>
          </p:cNvCxnSpPr>
          <p:nvPr/>
        </p:nvCxnSpPr>
        <p:spPr>
          <a:xfrm flipH="1" flipV="1">
            <a:off x="9137421" y="3553540"/>
            <a:ext cx="209326" cy="522288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2" name="直接连接符 111">
            <a:extLst>
              <a:ext uri="{FF2B5EF4-FFF2-40B4-BE49-F238E27FC236}">
                <a16:creationId xmlns:a16="http://schemas.microsoft.com/office/drawing/2014/main" id="{A1500FFF-EB62-461B-AB7A-8AC4B6359B67}"/>
              </a:ext>
            </a:extLst>
          </p:cNvPr>
          <p:cNvCxnSpPr>
            <a:cxnSpLocks/>
            <a:stCxn id="93" idx="0"/>
            <a:endCxn id="97" idx="4"/>
          </p:cNvCxnSpPr>
          <p:nvPr/>
        </p:nvCxnSpPr>
        <p:spPr>
          <a:xfrm flipV="1">
            <a:off x="9346747" y="3559232"/>
            <a:ext cx="302491" cy="516596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3" name="直接连接符 112">
            <a:extLst>
              <a:ext uri="{FF2B5EF4-FFF2-40B4-BE49-F238E27FC236}">
                <a16:creationId xmlns:a16="http://schemas.microsoft.com/office/drawing/2014/main" id="{60E21472-3501-46B0-B0D1-2FD77AD50554}"/>
              </a:ext>
            </a:extLst>
          </p:cNvPr>
          <p:cNvCxnSpPr>
            <a:cxnSpLocks/>
            <a:stCxn id="98" idx="4"/>
            <a:endCxn id="94" idx="0"/>
          </p:cNvCxnSpPr>
          <p:nvPr/>
        </p:nvCxnSpPr>
        <p:spPr>
          <a:xfrm flipH="1">
            <a:off x="7758288" y="2652750"/>
            <a:ext cx="379103" cy="56852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4" name="直接连接符 113">
            <a:extLst>
              <a:ext uri="{FF2B5EF4-FFF2-40B4-BE49-F238E27FC236}">
                <a16:creationId xmlns:a16="http://schemas.microsoft.com/office/drawing/2014/main" id="{02F81AB2-7AC5-4F54-87C7-A254B2997B7F}"/>
              </a:ext>
            </a:extLst>
          </p:cNvPr>
          <p:cNvCxnSpPr>
            <a:cxnSpLocks/>
            <a:stCxn id="99" idx="4"/>
            <a:endCxn id="94" idx="0"/>
          </p:cNvCxnSpPr>
          <p:nvPr/>
        </p:nvCxnSpPr>
        <p:spPr>
          <a:xfrm flipH="1">
            <a:off x="7758288" y="2640381"/>
            <a:ext cx="944774" cy="580889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5" name="直接连接符 114">
            <a:extLst>
              <a:ext uri="{FF2B5EF4-FFF2-40B4-BE49-F238E27FC236}">
                <a16:creationId xmlns:a16="http://schemas.microsoft.com/office/drawing/2014/main" id="{9FD3E439-5673-4398-867D-27BB7AA589B8}"/>
              </a:ext>
            </a:extLst>
          </p:cNvPr>
          <p:cNvCxnSpPr>
            <a:cxnSpLocks/>
            <a:stCxn id="100" idx="4"/>
            <a:endCxn id="94" idx="0"/>
          </p:cNvCxnSpPr>
          <p:nvPr/>
        </p:nvCxnSpPr>
        <p:spPr>
          <a:xfrm flipH="1">
            <a:off x="7758288" y="2629857"/>
            <a:ext cx="1512449" cy="591413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6" name="直接连接符 115">
            <a:extLst>
              <a:ext uri="{FF2B5EF4-FFF2-40B4-BE49-F238E27FC236}">
                <a16:creationId xmlns:a16="http://schemas.microsoft.com/office/drawing/2014/main" id="{9B62471D-6F8A-4CA0-AEF0-0397D6E85E0E}"/>
              </a:ext>
            </a:extLst>
          </p:cNvPr>
          <p:cNvCxnSpPr>
            <a:cxnSpLocks/>
            <a:stCxn id="98" idx="4"/>
            <a:endCxn id="95" idx="0"/>
          </p:cNvCxnSpPr>
          <p:nvPr/>
        </p:nvCxnSpPr>
        <p:spPr>
          <a:xfrm>
            <a:off x="8137391" y="2652750"/>
            <a:ext cx="205384" cy="56852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直接连接符 116">
            <a:extLst>
              <a:ext uri="{FF2B5EF4-FFF2-40B4-BE49-F238E27FC236}">
                <a16:creationId xmlns:a16="http://schemas.microsoft.com/office/drawing/2014/main" id="{C37FE3F8-51FB-44D6-B938-E392E14FD070}"/>
              </a:ext>
            </a:extLst>
          </p:cNvPr>
          <p:cNvCxnSpPr>
            <a:cxnSpLocks/>
            <a:stCxn id="99" idx="4"/>
            <a:endCxn id="95" idx="0"/>
          </p:cNvCxnSpPr>
          <p:nvPr/>
        </p:nvCxnSpPr>
        <p:spPr>
          <a:xfrm flipH="1">
            <a:off x="8342775" y="2640381"/>
            <a:ext cx="360287" cy="580892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8" name="直接连接符 117">
            <a:extLst>
              <a:ext uri="{FF2B5EF4-FFF2-40B4-BE49-F238E27FC236}">
                <a16:creationId xmlns:a16="http://schemas.microsoft.com/office/drawing/2014/main" id="{C922CE31-E95D-4678-89FF-A027C1A7B46A}"/>
              </a:ext>
            </a:extLst>
          </p:cNvPr>
          <p:cNvCxnSpPr>
            <a:cxnSpLocks/>
            <a:stCxn id="100" idx="4"/>
            <a:endCxn id="95" idx="0"/>
          </p:cNvCxnSpPr>
          <p:nvPr/>
        </p:nvCxnSpPr>
        <p:spPr>
          <a:xfrm flipH="1">
            <a:off x="8342775" y="2629857"/>
            <a:ext cx="927962" cy="591416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9" name="直接连接符 118">
            <a:extLst>
              <a:ext uri="{FF2B5EF4-FFF2-40B4-BE49-F238E27FC236}">
                <a16:creationId xmlns:a16="http://schemas.microsoft.com/office/drawing/2014/main" id="{FB273F5B-E73C-46B7-AE5B-7A498EBA8EEA}"/>
              </a:ext>
            </a:extLst>
          </p:cNvPr>
          <p:cNvCxnSpPr>
            <a:cxnSpLocks/>
            <a:stCxn id="98" idx="4"/>
            <a:endCxn id="96" idx="0"/>
          </p:cNvCxnSpPr>
          <p:nvPr/>
        </p:nvCxnSpPr>
        <p:spPr>
          <a:xfrm>
            <a:off x="8137391" y="2652750"/>
            <a:ext cx="1000030" cy="565071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0" name="直接连接符 119">
            <a:extLst>
              <a:ext uri="{FF2B5EF4-FFF2-40B4-BE49-F238E27FC236}">
                <a16:creationId xmlns:a16="http://schemas.microsoft.com/office/drawing/2014/main" id="{CB0C1489-02DD-43C6-9289-B6A2B7845CC5}"/>
              </a:ext>
            </a:extLst>
          </p:cNvPr>
          <p:cNvCxnSpPr>
            <a:cxnSpLocks/>
            <a:stCxn id="99" idx="4"/>
            <a:endCxn id="96" idx="0"/>
          </p:cNvCxnSpPr>
          <p:nvPr/>
        </p:nvCxnSpPr>
        <p:spPr>
          <a:xfrm>
            <a:off x="8703062" y="2640381"/>
            <a:ext cx="434359" cy="57744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1" name="直接连接符 120">
            <a:extLst>
              <a:ext uri="{FF2B5EF4-FFF2-40B4-BE49-F238E27FC236}">
                <a16:creationId xmlns:a16="http://schemas.microsoft.com/office/drawing/2014/main" id="{2FB7CE89-B7E4-4BB5-9E25-B60DF01DCB71}"/>
              </a:ext>
            </a:extLst>
          </p:cNvPr>
          <p:cNvCxnSpPr>
            <a:cxnSpLocks/>
            <a:stCxn id="100" idx="4"/>
            <a:endCxn id="96" idx="0"/>
          </p:cNvCxnSpPr>
          <p:nvPr/>
        </p:nvCxnSpPr>
        <p:spPr>
          <a:xfrm flipH="1">
            <a:off x="9137421" y="2629857"/>
            <a:ext cx="133316" cy="587964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2" name="直接连接符 121">
            <a:extLst>
              <a:ext uri="{FF2B5EF4-FFF2-40B4-BE49-F238E27FC236}">
                <a16:creationId xmlns:a16="http://schemas.microsoft.com/office/drawing/2014/main" id="{9F3CA281-FC6C-40E0-AF7C-80860FCC208C}"/>
              </a:ext>
            </a:extLst>
          </p:cNvPr>
          <p:cNvCxnSpPr>
            <a:cxnSpLocks/>
            <a:stCxn id="98" idx="4"/>
            <a:endCxn id="97" idx="0"/>
          </p:cNvCxnSpPr>
          <p:nvPr/>
        </p:nvCxnSpPr>
        <p:spPr>
          <a:xfrm>
            <a:off x="8137391" y="2652750"/>
            <a:ext cx="1511847" cy="570763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3" name="直接连接符 122">
            <a:extLst>
              <a:ext uri="{FF2B5EF4-FFF2-40B4-BE49-F238E27FC236}">
                <a16:creationId xmlns:a16="http://schemas.microsoft.com/office/drawing/2014/main" id="{84D34C20-D1CB-4D34-9113-F816B3ECE736}"/>
              </a:ext>
            </a:extLst>
          </p:cNvPr>
          <p:cNvCxnSpPr>
            <a:cxnSpLocks/>
            <a:stCxn id="99" idx="4"/>
            <a:endCxn id="97" idx="0"/>
          </p:cNvCxnSpPr>
          <p:nvPr/>
        </p:nvCxnSpPr>
        <p:spPr>
          <a:xfrm>
            <a:off x="8703062" y="2640381"/>
            <a:ext cx="946176" cy="583132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4" name="直接连接符 123">
            <a:extLst>
              <a:ext uri="{FF2B5EF4-FFF2-40B4-BE49-F238E27FC236}">
                <a16:creationId xmlns:a16="http://schemas.microsoft.com/office/drawing/2014/main" id="{51173E7E-A9F9-415B-9A4F-F1698EFB4E8F}"/>
              </a:ext>
            </a:extLst>
          </p:cNvPr>
          <p:cNvCxnSpPr>
            <a:cxnSpLocks/>
            <a:stCxn id="100" idx="4"/>
            <a:endCxn id="97" idx="0"/>
          </p:cNvCxnSpPr>
          <p:nvPr/>
        </p:nvCxnSpPr>
        <p:spPr>
          <a:xfrm>
            <a:off x="9270737" y="2629857"/>
            <a:ext cx="378501" cy="593656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5" name="文本框 124">
            <a:extLst>
              <a:ext uri="{FF2B5EF4-FFF2-40B4-BE49-F238E27FC236}">
                <a16:creationId xmlns:a16="http://schemas.microsoft.com/office/drawing/2014/main" id="{ED98EE91-ED23-4AA4-A2CB-F6AD46A3FEDC}"/>
              </a:ext>
            </a:extLst>
          </p:cNvPr>
          <p:cNvSpPr txBox="1"/>
          <p:nvPr/>
        </p:nvSpPr>
        <p:spPr>
          <a:xfrm>
            <a:off x="7609668" y="4923663"/>
            <a:ext cx="22387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dirty="0"/>
              <a:t>Random Ticket</a:t>
            </a:r>
          </a:p>
        </p:txBody>
      </p:sp>
    </p:spTree>
    <p:extLst>
      <p:ext uri="{BB962C8B-B14F-4D97-AF65-F5344CB8AC3E}">
        <p14:creationId xmlns:p14="http://schemas.microsoft.com/office/powerpoint/2010/main" val="35477265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5662" y="-41136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Lottery Ticket Hypothesis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257102" y="857020"/>
            <a:ext cx="904186" cy="2516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264831" y="857020"/>
            <a:ext cx="5307052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7" name="图片 6">
            <a:extLst>
              <a:ext uri="{FF2B5EF4-FFF2-40B4-BE49-F238E27FC236}">
                <a16:creationId xmlns:a16="http://schemas.microsoft.com/office/drawing/2014/main" id="{7B00A6EB-B8E0-4B7B-842A-9C4AA2AF71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342" y="2124708"/>
            <a:ext cx="10781316" cy="3823518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B03D6449-921B-45F0-B78D-DEB242CEE3D3}"/>
              </a:ext>
            </a:extLst>
          </p:cNvPr>
          <p:cNvSpPr txBox="1"/>
          <p:nvPr/>
        </p:nvSpPr>
        <p:spPr>
          <a:xfrm>
            <a:off x="257102" y="6256867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ICLR 2019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55482AB-A05B-4AC4-B7DC-2EC78853BED2}"/>
              </a:ext>
            </a:extLst>
          </p:cNvPr>
          <p:cNvSpPr txBox="1"/>
          <p:nvPr/>
        </p:nvSpPr>
        <p:spPr>
          <a:xfrm>
            <a:off x="458751" y="1012312"/>
            <a:ext cx="112744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/>
              <a:t>Winning Tickets vs Random Tickets in Small DNNs</a:t>
            </a:r>
          </a:p>
        </p:txBody>
      </p:sp>
    </p:spTree>
    <p:extLst>
      <p:ext uri="{BB962C8B-B14F-4D97-AF65-F5344CB8AC3E}">
        <p14:creationId xmlns:p14="http://schemas.microsoft.com/office/powerpoint/2010/main" val="8353021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5662" y="-41136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Lottery Ticket Hypothesis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257102" y="857020"/>
            <a:ext cx="904186" cy="2516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264831" y="857020"/>
            <a:ext cx="5307052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7" name="图片 6">
            <a:extLst>
              <a:ext uri="{FF2B5EF4-FFF2-40B4-BE49-F238E27FC236}">
                <a16:creationId xmlns:a16="http://schemas.microsoft.com/office/drawing/2014/main" id="{7B00A6EB-B8E0-4B7B-842A-9C4AA2AF713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525" t="8357" r="25765" b="39673"/>
          <a:stretch/>
        </p:blipFill>
        <p:spPr>
          <a:xfrm>
            <a:off x="3745524" y="2337875"/>
            <a:ext cx="4171950" cy="3111751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B03D6449-921B-45F0-B78D-DEB242CEE3D3}"/>
              </a:ext>
            </a:extLst>
          </p:cNvPr>
          <p:cNvSpPr txBox="1"/>
          <p:nvPr/>
        </p:nvSpPr>
        <p:spPr>
          <a:xfrm>
            <a:off x="257102" y="6256867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ICLR 2019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55482AB-A05B-4AC4-B7DC-2EC78853BED2}"/>
              </a:ext>
            </a:extLst>
          </p:cNvPr>
          <p:cNvSpPr txBox="1"/>
          <p:nvPr/>
        </p:nvSpPr>
        <p:spPr>
          <a:xfrm>
            <a:off x="458751" y="1012312"/>
            <a:ext cx="112744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/>
              <a:t>Nontrivial Sparsity</a:t>
            </a:r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C6F60A1C-6247-4303-8718-758AA72C0CDA}"/>
              </a:ext>
            </a:extLst>
          </p:cNvPr>
          <p:cNvCxnSpPr/>
          <p:nvPr/>
        </p:nvCxnSpPr>
        <p:spPr>
          <a:xfrm>
            <a:off x="5196254" y="2848708"/>
            <a:ext cx="0" cy="1714500"/>
          </a:xfrm>
          <a:prstGeom prst="line">
            <a:avLst/>
          </a:prstGeom>
          <a:ln w="5715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B786569A-B38D-4B96-AF18-B9145ADD060A}"/>
              </a:ext>
            </a:extLst>
          </p:cNvPr>
          <p:cNvCxnSpPr>
            <a:cxnSpLocks/>
          </p:cNvCxnSpPr>
          <p:nvPr/>
        </p:nvCxnSpPr>
        <p:spPr>
          <a:xfrm>
            <a:off x="6563091" y="3015761"/>
            <a:ext cx="8792" cy="1582616"/>
          </a:xfrm>
          <a:prstGeom prst="line">
            <a:avLst/>
          </a:prstGeom>
          <a:ln w="5715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679F07F4-4B57-4246-A36E-0C335D5E66B0}"/>
              </a:ext>
            </a:extLst>
          </p:cNvPr>
          <p:cNvCxnSpPr/>
          <p:nvPr/>
        </p:nvCxnSpPr>
        <p:spPr>
          <a:xfrm flipH="1">
            <a:off x="4400550" y="4563208"/>
            <a:ext cx="795704" cy="88641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20D6FF31-6EDC-469B-9A3C-7B8043C34FEA}"/>
              </a:ext>
            </a:extLst>
          </p:cNvPr>
          <p:cNvCxnSpPr>
            <a:cxnSpLocks/>
          </p:cNvCxnSpPr>
          <p:nvPr/>
        </p:nvCxnSpPr>
        <p:spPr>
          <a:xfrm>
            <a:off x="6571883" y="4598377"/>
            <a:ext cx="1336430" cy="52314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>
            <a:extLst>
              <a:ext uri="{FF2B5EF4-FFF2-40B4-BE49-F238E27FC236}">
                <a16:creationId xmlns:a16="http://schemas.microsoft.com/office/drawing/2014/main" id="{8DFEA281-0F6B-4A0E-A87D-BD5BE6187407}"/>
              </a:ext>
            </a:extLst>
          </p:cNvPr>
          <p:cNvSpPr txBox="1"/>
          <p:nvPr/>
        </p:nvSpPr>
        <p:spPr>
          <a:xfrm>
            <a:off x="8031774" y="5080294"/>
            <a:ext cx="2044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Nontrivial Sparsity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97449167-7A3F-4C35-8CF5-077DE00B971D}"/>
              </a:ext>
            </a:extLst>
          </p:cNvPr>
          <p:cNvSpPr txBox="1"/>
          <p:nvPr/>
        </p:nvSpPr>
        <p:spPr>
          <a:xfrm>
            <a:off x="2747005" y="5302838"/>
            <a:ext cx="1689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Trivial Sparsity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4395074"/>
      </p:ext>
    </p:extLst>
  </p:cSld>
  <p:clrMapOvr>
    <a:masterClrMapping/>
  </p:clrMapOvr>
</p:sld>
</file>

<file path=ppt/theme/theme1.xml><?xml version="1.0" encoding="utf-8"?>
<a:theme xmlns:a="http://schemas.openxmlformats.org/drawingml/2006/main" name="A000120140530A99PPBG">
  <a:themeElements>
    <a:clrScheme name="自定义 1">
      <a:dk1>
        <a:srgbClr val="000000"/>
      </a:dk1>
      <a:lt1>
        <a:srgbClr val="FFFFFF"/>
      </a:lt1>
      <a:dk2>
        <a:srgbClr val="768395"/>
      </a:dk2>
      <a:lt2>
        <a:srgbClr val="F0F0F0"/>
      </a:lt2>
      <a:accent1>
        <a:srgbClr val="0C4994"/>
      </a:accent1>
      <a:accent2>
        <a:srgbClr val="0AA3D4"/>
      </a:accent2>
      <a:accent3>
        <a:srgbClr val="DB1F1F"/>
      </a:accent3>
      <a:accent4>
        <a:srgbClr val="247B95"/>
      </a:accent4>
      <a:accent5>
        <a:srgbClr val="AE1324"/>
      </a:accent5>
      <a:accent6>
        <a:srgbClr val="045A88"/>
      </a:accent6>
      <a:hlink>
        <a:srgbClr val="004986"/>
      </a:hlink>
      <a:folHlink>
        <a:srgbClr val="BFBFBF"/>
      </a:folHlink>
    </a:clrScheme>
    <a:fontScheme name="雅黑">
      <a:majorFont>
        <a:latin typeface="Impact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11497</TotalTime>
  <Words>1845</Words>
  <Application>Microsoft Office PowerPoint</Application>
  <PresentationFormat>宽屏</PresentationFormat>
  <Paragraphs>463</Paragraphs>
  <Slides>64</Slides>
  <Notes>64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64</vt:i4>
      </vt:variant>
    </vt:vector>
  </HeadingPairs>
  <TitlesOfParts>
    <vt:vector size="70" baseType="lpstr">
      <vt:lpstr>等线</vt:lpstr>
      <vt:lpstr>Arial</vt:lpstr>
      <vt:lpstr>Cambria Math</vt:lpstr>
      <vt:lpstr>Impact</vt:lpstr>
      <vt:lpstr>Times New Roman</vt:lpstr>
      <vt:lpstr>A000120140530A99PPBG</vt:lpstr>
      <vt:lpstr>The Lottery Ticket Hypothesis</vt:lpstr>
      <vt:lpstr>Background</vt:lpstr>
      <vt:lpstr>The Lottery Ticket Hypothesis</vt:lpstr>
      <vt:lpstr>The Lottery Ticket Hypothesis</vt:lpstr>
      <vt:lpstr>The Lottery Ticket Hypothesis</vt:lpstr>
      <vt:lpstr>The Lottery Ticket Hypothesis</vt:lpstr>
      <vt:lpstr>The Lottery Ticket Hypothesis</vt:lpstr>
      <vt:lpstr>The Lottery Ticket Hypothesis</vt:lpstr>
      <vt:lpstr>The Lottery Ticket Hypothesis</vt:lpstr>
      <vt:lpstr>The Lottery Ticket Hypothesis</vt:lpstr>
      <vt:lpstr>The Lottery Ticket Hypothesis</vt:lpstr>
      <vt:lpstr>The Lottery Ticket Hypothesis</vt:lpstr>
      <vt:lpstr>The Lottery Ticket Hypothesis</vt:lpstr>
      <vt:lpstr>Research Subfields</vt:lpstr>
      <vt:lpstr>Research Subfields</vt:lpstr>
      <vt:lpstr>The Lottery Ticket Hypothesis at Scale</vt:lpstr>
      <vt:lpstr>The Lottery Ticket Hypothesis at Scale</vt:lpstr>
      <vt:lpstr>The Lottery Ticket Hypothesis at Scale</vt:lpstr>
      <vt:lpstr>Research Subfields</vt:lpstr>
      <vt:lpstr>Drawing Early-Bird Tickets</vt:lpstr>
      <vt:lpstr>Drawing Early-Bird Tickets</vt:lpstr>
      <vt:lpstr>Drawing Early-Bird Tickets</vt:lpstr>
      <vt:lpstr>Drawing Early-Bird Tickets</vt:lpstr>
      <vt:lpstr>Drawing Early-Bird Tickets</vt:lpstr>
      <vt:lpstr>Drawing Early-Bird Tickets</vt:lpstr>
      <vt:lpstr>Drawing Early-Bird Tickets</vt:lpstr>
      <vt:lpstr>Research Subfields</vt:lpstr>
      <vt:lpstr>One ticket to win them all</vt:lpstr>
      <vt:lpstr>One ticket to win them all</vt:lpstr>
      <vt:lpstr>One ticket to win them all</vt:lpstr>
      <vt:lpstr>One ticket to win them all</vt:lpstr>
      <vt:lpstr>One ticket to win them all</vt:lpstr>
      <vt:lpstr>One ticket to win them all</vt:lpstr>
      <vt:lpstr>One ticket to win them all</vt:lpstr>
      <vt:lpstr>One ticket to win them all</vt:lpstr>
      <vt:lpstr>One ticket to win them all</vt:lpstr>
      <vt:lpstr>One ticket to win them all</vt:lpstr>
      <vt:lpstr>LT for Pre-training in CV Models</vt:lpstr>
      <vt:lpstr>LT for Pre-trained BERT</vt:lpstr>
      <vt:lpstr>LT for Pre-trained BERT</vt:lpstr>
      <vt:lpstr>LT for Pre-trained BERT</vt:lpstr>
      <vt:lpstr>LT for Pre-trained BERT</vt:lpstr>
      <vt:lpstr>LT for Pre-trained BERT</vt:lpstr>
      <vt:lpstr>LT for Pre-trained BERT</vt:lpstr>
      <vt:lpstr>LT for Pre-trained BERT</vt:lpstr>
      <vt:lpstr>LT for Pre-trained BERT</vt:lpstr>
      <vt:lpstr>LT for Pre-trained BERT</vt:lpstr>
      <vt:lpstr>LT for Pre-trained BERT</vt:lpstr>
      <vt:lpstr>LT for Pre-trained BERT</vt:lpstr>
      <vt:lpstr>LT for Pre-trained BERT</vt:lpstr>
      <vt:lpstr>(Recall) One ticket to win them all</vt:lpstr>
      <vt:lpstr>Task-Agnostic WT vs Task-Adaptive WT</vt:lpstr>
      <vt:lpstr>Task-Agnostic WT vs Task-Adaptive WT</vt:lpstr>
      <vt:lpstr>Task-Adaptive WT</vt:lpstr>
      <vt:lpstr>Task-Adaptive WT</vt:lpstr>
      <vt:lpstr>Task-Adaptive WT</vt:lpstr>
      <vt:lpstr>Task-Adaptive WT</vt:lpstr>
      <vt:lpstr>Task-Adaptive WT</vt:lpstr>
      <vt:lpstr>Task-Adaptive WT</vt:lpstr>
      <vt:lpstr>Task-Adaptive WT</vt:lpstr>
      <vt:lpstr>Task-Adaptive WT</vt:lpstr>
      <vt:lpstr>Task-Adaptive WT</vt:lpstr>
      <vt:lpstr>Task-Adaptive WT</vt:lpstr>
      <vt:lpstr>PowerPoint 演示文稿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WJT</dc:creator>
  <cp:lastModifiedBy>Liu Yuanxin</cp:lastModifiedBy>
  <cp:revision>1401</cp:revision>
  <dcterms:created xsi:type="dcterms:W3CDTF">2018-08-10T09:41:38Z</dcterms:created>
  <dcterms:modified xsi:type="dcterms:W3CDTF">2021-04-07T06:00:36Z</dcterms:modified>
</cp:coreProperties>
</file>